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9" r:id="rId1"/>
    <p:sldMasterId id="2147483780" r:id="rId2"/>
    <p:sldMasterId id="2147483781" r:id="rId3"/>
    <p:sldMasterId id="2147483782" r:id="rId4"/>
  </p:sldMasterIdLst>
  <p:notesMasterIdLst>
    <p:notesMasterId r:id="rId22"/>
  </p:notesMasterIdLst>
  <p:sldIdLst>
    <p:sldId id="256" r:id="rId5"/>
    <p:sldId id="273" r:id="rId6"/>
    <p:sldId id="258" r:id="rId7"/>
    <p:sldId id="259" r:id="rId8"/>
    <p:sldId id="260" r:id="rId9"/>
    <p:sldId id="261" r:id="rId10"/>
    <p:sldId id="262" r:id="rId11"/>
    <p:sldId id="274" r:id="rId12"/>
    <p:sldId id="264" r:id="rId13"/>
    <p:sldId id="265" r:id="rId14"/>
    <p:sldId id="266" r:id="rId15"/>
    <p:sldId id="267" r:id="rId16"/>
    <p:sldId id="268" r:id="rId17"/>
    <p:sldId id="269" r:id="rId18"/>
    <p:sldId id="270" r:id="rId19"/>
    <p:sldId id="271" r:id="rId20"/>
    <p:sldId id="272" r:id="rId21"/>
  </p:sldIdLst>
  <p:sldSz cx="24377650" cy="13716000"/>
  <p:notesSz cx="6858000" cy="9144000"/>
  <p:embeddedFontLst>
    <p:embeddedFont>
      <p:font typeface="Amatic SC" panose="00000500000000000000" pitchFamily="2" charset="-79"/>
      <p:regular r:id="rId23"/>
      <p:bold r:id="rId24"/>
    </p:embeddedFont>
    <p:embeddedFont>
      <p:font typeface="Bree Serif" panose="020B0604020202020204" charset="0"/>
      <p:regular r:id="rId25"/>
    </p:embeddedFon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Helvetica Neue" panose="020B0604020202020204" charset="0"/>
      <p:regular r:id="rId34"/>
      <p:bold r:id="rId35"/>
      <p:italic r:id="rId36"/>
      <p:boldItalic r:id="rId37"/>
    </p:embeddedFont>
    <p:embeddedFont>
      <p:font typeface="Inconsolata" panose="020B0604020202020204" charset="0"/>
      <p:regular r:id="rId38"/>
      <p:bold r:id="rId39"/>
    </p:embeddedFont>
    <p:embeddedFont>
      <p:font typeface="Lato Light" panose="020B0604020202020204" charset="0"/>
      <p:regular r:id="rId40"/>
      <p:bold r:id="rId41"/>
      <p:italic r:id="rId42"/>
      <p:boldItalic r:id="rId43"/>
    </p:embeddedFont>
    <p:embeddedFont>
      <p:font typeface="Poppins" panose="020B0604020202020204" charset="0"/>
      <p:regular r:id="rId44"/>
      <p:bold r:id="rId45"/>
      <p:italic r:id="rId46"/>
      <p:boldItalic r:id="rId47"/>
    </p:embeddedFont>
    <p:embeddedFont>
      <p:font typeface="Poppins Medium" panose="020B0604020202020204"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Black" panose="02000000000000000000" pitchFamily="2" charset="0"/>
      <p:bold r:id="rId56"/>
      <p:boldItalic r:id="rId57"/>
    </p:embeddedFont>
    <p:embeddedFont>
      <p:font typeface="Roboto Light" panose="02000000000000000000" pitchFamily="2" charset="0"/>
      <p:regular r:id="rId58"/>
      <p:bold r:id="rId59"/>
      <p:italic r:id="rId60"/>
      <p:boldItalic r:id="rId61"/>
    </p:embeddedFont>
    <p:embeddedFont>
      <p:font typeface="Roboto Medium" panose="02000000000000000000" pitchFamily="2" charset="0"/>
      <p:regular r:id="rId62"/>
      <p:bold r:id="rId63"/>
      <p:italic r:id="rId64"/>
      <p:boldItalic r:id="rId65"/>
    </p:embeddedFont>
    <p:embeddedFont>
      <p:font typeface="Roboto Thin"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F6E1DC-6ECD-4282-8A84-482F6945BA99}">
  <a:tblStyle styleId="{8CF6E1DC-6ECD-4282-8A84-482F6945BA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832" y="72"/>
      </p:cViewPr>
      <p:guideLst>
        <p:guide pos="958"/>
        <p:guide orient="horz" pos="8160"/>
        <p:guide orient="horz" pos="480"/>
        <p:guide pos="14398"/>
        <p:guide orient="horz" pos="3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4.fntdata"/><Relationship Id="rId21" Type="http://schemas.openxmlformats.org/officeDocument/2006/relationships/slide" Target="slides/slide17.xml"/><Relationship Id="rId42" Type="http://schemas.openxmlformats.org/officeDocument/2006/relationships/font" Target="fonts/font20.fntdata"/><Relationship Id="rId47" Type="http://schemas.openxmlformats.org/officeDocument/2006/relationships/font" Target="fonts/font25.fntdata"/><Relationship Id="rId63" Type="http://schemas.openxmlformats.org/officeDocument/2006/relationships/font" Target="fonts/font41.fntdata"/><Relationship Id="rId68" Type="http://schemas.openxmlformats.org/officeDocument/2006/relationships/font" Target="fonts/font46.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7.fntdata"/><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font" Target="fonts/font36.fntdata"/><Relationship Id="rId66" Type="http://schemas.openxmlformats.org/officeDocument/2006/relationships/font" Target="fonts/font44.fntdata"/><Relationship Id="rId5" Type="http://schemas.openxmlformats.org/officeDocument/2006/relationships/slide" Target="slides/slide1.xml"/><Relationship Id="rId61" Type="http://schemas.openxmlformats.org/officeDocument/2006/relationships/font" Target="fonts/font3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font" Target="fonts/font34.fntdata"/><Relationship Id="rId64" Type="http://schemas.openxmlformats.org/officeDocument/2006/relationships/font" Target="fonts/font42.fntdata"/><Relationship Id="rId69" Type="http://schemas.openxmlformats.org/officeDocument/2006/relationships/font" Target="fonts/font47.fntdata"/><Relationship Id="rId8" Type="http://schemas.openxmlformats.org/officeDocument/2006/relationships/slide" Target="slides/slide4.xml"/><Relationship Id="rId51" Type="http://schemas.openxmlformats.org/officeDocument/2006/relationships/font" Target="fonts/font29.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59" Type="http://schemas.openxmlformats.org/officeDocument/2006/relationships/font" Target="fonts/font37.fntdata"/><Relationship Id="rId67" Type="http://schemas.openxmlformats.org/officeDocument/2006/relationships/font" Target="fonts/font45.fntdata"/><Relationship Id="rId20" Type="http://schemas.openxmlformats.org/officeDocument/2006/relationships/slide" Target="slides/slide16.xml"/><Relationship Id="rId41" Type="http://schemas.openxmlformats.org/officeDocument/2006/relationships/font" Target="fonts/font19.fntdata"/><Relationship Id="rId54" Type="http://schemas.openxmlformats.org/officeDocument/2006/relationships/font" Target="fonts/font32.fntdata"/><Relationship Id="rId62" Type="http://schemas.openxmlformats.org/officeDocument/2006/relationships/font" Target="fonts/font4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font" Target="fonts/font35.fntdata"/><Relationship Id="rId10" Type="http://schemas.openxmlformats.org/officeDocument/2006/relationships/slide" Target="slides/slide6.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60" Type="http://schemas.openxmlformats.org/officeDocument/2006/relationships/font" Target="fonts/font38.fntdata"/><Relationship Id="rId65" Type="http://schemas.openxmlformats.org/officeDocument/2006/relationships/font" Target="fonts/font43.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7.fntdata"/><Relationship Id="rId34" Type="http://schemas.openxmlformats.org/officeDocument/2006/relationships/font" Target="fonts/font12.fntdata"/><Relationship Id="rId50" Type="http://schemas.openxmlformats.org/officeDocument/2006/relationships/font" Target="fonts/font28.fntdata"/><Relationship Id="rId55" Type="http://schemas.openxmlformats.org/officeDocument/2006/relationships/font" Target="fonts/font33.fntdata"/><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df697b4432_0_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df697b4432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t>Michael’s account password was simply his username and  we were able to use this login to access the web server via SSH</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Once we we gained access to the machine, we were alerted that the user account had new mail, which prompted us to look in specific locations, where we discovered several flags.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RECOMMENDATION:  User passwords must not be the same as the username, and require a significantly more complex combinations, the system needs to have improved password policies</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df697b4432_0_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df697b4432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Wordpress configuration file was vulnerable and accessible via a user shell on the target. The configuration file root credentials were stored in plain text and the Wordpress file should not have been accessible to a non-system administrator</a:t>
            </a:r>
            <a:endParaRPr/>
          </a:p>
          <a:p>
            <a:pPr marL="0" lvl="0" indent="0" algn="l" rtl="0">
              <a:spcBef>
                <a:spcPts val="0"/>
              </a:spcBef>
              <a:spcAft>
                <a:spcPts val="0"/>
              </a:spcAft>
              <a:buNone/>
            </a:pPr>
            <a:endParaRPr/>
          </a:p>
          <a:p>
            <a:pPr marL="0" lvl="0" indent="0" algn="l" rtl="0">
              <a:spcBef>
                <a:spcPts val="0"/>
              </a:spcBef>
              <a:spcAft>
                <a:spcPts val="0"/>
              </a:spcAft>
              <a:buNone/>
            </a:pPr>
            <a:r>
              <a:rPr lang="en-US"/>
              <a:t>Using those root credentials, we exploited the SQL users table revealing the usernames and password hashes for the site’s administrators.</a:t>
            </a:r>
            <a:endParaRPr/>
          </a:p>
          <a:p>
            <a:pPr marL="0" lvl="0" indent="0" algn="l" rtl="0">
              <a:spcBef>
                <a:spcPts val="0"/>
              </a:spcBef>
              <a:spcAft>
                <a:spcPts val="0"/>
              </a:spcAft>
              <a:buNone/>
            </a:pPr>
            <a:endParaRPr/>
          </a:p>
          <a:p>
            <a:pPr marL="0" lvl="0" indent="0" algn="l" rtl="0">
              <a:spcBef>
                <a:spcPts val="0"/>
              </a:spcBef>
              <a:spcAft>
                <a:spcPts val="0"/>
              </a:spcAft>
              <a:buNone/>
            </a:pPr>
            <a:r>
              <a:rPr lang="en-US"/>
              <a:t>With the user hashes from the SQL tables, we used COMPLEX HACKING TOOLS to decrypt the passwords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df697b4432_0_2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df697b4432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Steven’s account was able to run Python via sudo, without requiring a password.  Programs that run with sudo, execute as root</a:t>
            </a:r>
            <a:endParaRPr/>
          </a:p>
          <a:p>
            <a:pPr marL="0" lvl="0" indent="0" algn="l" rtl="0">
              <a:spcBef>
                <a:spcPts val="0"/>
              </a:spcBef>
              <a:spcAft>
                <a:spcPts val="0"/>
              </a:spcAft>
              <a:buNone/>
            </a:pPr>
            <a:endParaRPr/>
          </a:p>
          <a:p>
            <a:pPr marL="0" lvl="0" indent="0" algn="l" rtl="0">
              <a:spcBef>
                <a:spcPts val="0"/>
              </a:spcBef>
              <a:spcAft>
                <a:spcPts val="0"/>
              </a:spcAft>
              <a:buNone/>
            </a:pPr>
            <a:r>
              <a:rPr lang="en-US"/>
              <a:t>We crafted a Python command that I will not bore you by reciting,  that allowed us to spawn a root shell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With the aforementioned root shell, we gained full control of the server and  had the ability to place malware that would have granted us persistence.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8bd883d690_5_51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8bd883d690_5_5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Monitors the amount of data flowing to the server through HTTP. The alert notifies the SOC if anyone tries to overload the server before it can cause a denial of service. Alerting on total throughput, not per session, means the alert will still trigger even if the source of the attack is distributed across a botnet.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8bd883d690_0_5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8bd883d690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Enumeration and brute forcing logins generates large numbers of errors, which are monitored.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Staggering the enumeration and login attempts over a longer period of time could prevent the alert from triggering. If you need to enumerate the website and brute force user logins, there is no alternative and you will have to risk tripping an alarm.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4"/>
        <p:cNvGrpSpPr/>
        <p:nvPr/>
      </p:nvGrpSpPr>
      <p:grpSpPr>
        <a:xfrm>
          <a:off x="0" y="0"/>
          <a:ext cx="0" cy="0"/>
          <a:chOff x="0" y="0"/>
          <a:chExt cx="0" cy="0"/>
        </a:xfrm>
      </p:grpSpPr>
      <p:sp>
        <p:nvSpPr>
          <p:cNvPr id="2455" name="Google Shape;2455;gdf697b46b3_2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6" name="Google Shape;2456;gdf697b46b3_2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8bd883d690_5_411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8bd883d690_5_310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US" sz="1100"/>
              <a:t>We have 2 target machines, which only one was used in this assessment</a:t>
            </a:r>
            <a:endParaRPr sz="1100"/>
          </a:p>
          <a:p>
            <a:pPr marL="914400" lvl="1" indent="-298450" algn="l" rtl="0">
              <a:spcBef>
                <a:spcPts val="0"/>
              </a:spcBef>
              <a:spcAft>
                <a:spcPts val="0"/>
              </a:spcAft>
              <a:buSzPts val="1100"/>
              <a:buChar char="○"/>
            </a:pPr>
            <a:r>
              <a:rPr lang="en-US" sz="1100"/>
              <a:t>Target machine 1  was accessed by SSH via remote command execution</a:t>
            </a:r>
            <a:endParaRPr sz="1100"/>
          </a:p>
          <a:p>
            <a:pPr marL="457200" lvl="0" indent="-298450" algn="l" rtl="0">
              <a:spcBef>
                <a:spcPts val="0"/>
              </a:spcBef>
              <a:spcAft>
                <a:spcPts val="0"/>
              </a:spcAft>
              <a:buSzPts val="1100"/>
              <a:buChar char="●"/>
            </a:pPr>
            <a:r>
              <a:rPr lang="en-US" sz="1100"/>
              <a:t>The kali machine was the attack machine used to launch the attack</a:t>
            </a:r>
            <a:endParaRPr sz="1100"/>
          </a:p>
          <a:p>
            <a:pPr marL="457200" lvl="0" indent="-298450" algn="l" rtl="0">
              <a:spcBef>
                <a:spcPts val="0"/>
              </a:spcBef>
              <a:spcAft>
                <a:spcPts val="0"/>
              </a:spcAft>
              <a:buSzPts val="1100"/>
              <a:buChar char="●"/>
            </a:pPr>
            <a:r>
              <a:rPr lang="en-US" sz="1100"/>
              <a:t>An elk stack machine was used to pull in logs for network analysis in kibana</a:t>
            </a:r>
            <a:endParaRPr sz="1100"/>
          </a:p>
          <a:p>
            <a:pPr marL="457200" lvl="0" indent="0" algn="l" rtl="0">
              <a:spcBef>
                <a:spcPts val="0"/>
              </a:spcBef>
              <a:spcAft>
                <a:spcPts val="0"/>
              </a:spcAft>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Font typeface="Roboto"/>
              <a:buChar char="●"/>
            </a:pPr>
            <a:r>
              <a:rPr lang="en-US" sz="1100">
                <a:latin typeface="Roboto"/>
                <a:ea typeface="Roboto"/>
                <a:cs typeface="Roboto"/>
                <a:sym typeface="Roboto"/>
              </a:rPr>
              <a:t>Open Web Port (Port 80), CVE-2019-6579</a:t>
            </a:r>
            <a:endParaRPr sz="1100">
              <a:latin typeface="Roboto"/>
              <a:ea typeface="Roboto"/>
              <a:cs typeface="Roboto"/>
              <a:sym typeface="Roboto"/>
            </a:endParaRPr>
          </a:p>
          <a:p>
            <a:pPr marL="914400" lvl="1" indent="-298450" algn="l" rtl="0">
              <a:spcBef>
                <a:spcPts val="0"/>
              </a:spcBef>
              <a:spcAft>
                <a:spcPts val="0"/>
              </a:spcAft>
              <a:buSzPts val="1100"/>
              <a:buFont typeface="Roboto"/>
              <a:buChar char="○"/>
            </a:pPr>
            <a:r>
              <a:rPr lang="en-US" sz="1100">
                <a:latin typeface="Roboto"/>
                <a:ea typeface="Roboto"/>
                <a:cs typeface="Roboto"/>
                <a:sym typeface="Roboto"/>
              </a:rPr>
              <a:t>Port 80 is commonly used for web communication and if left open and unsecure, it can allow public access. </a:t>
            </a:r>
            <a:endParaRPr sz="1100">
              <a:latin typeface="Roboto"/>
              <a:ea typeface="Roboto"/>
              <a:cs typeface="Roboto"/>
              <a:sym typeface="Roboto"/>
            </a:endParaRPr>
          </a:p>
          <a:p>
            <a:pPr marL="914400" lvl="1" indent="-298450" algn="l" rtl="0">
              <a:spcBef>
                <a:spcPts val="0"/>
              </a:spcBef>
              <a:spcAft>
                <a:spcPts val="0"/>
              </a:spcAft>
              <a:buSzPts val="1100"/>
              <a:buFont typeface="Roboto"/>
              <a:buChar char="○"/>
            </a:pPr>
            <a:r>
              <a:rPr lang="en-US" sz="1100">
                <a:latin typeface="Roboto"/>
                <a:ea typeface="Roboto"/>
                <a:cs typeface="Roboto"/>
                <a:sym typeface="Roboto"/>
              </a:rPr>
              <a:t>This vulnerability allows access into resources if left unfiltered, such as the web server. </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US" sz="1100">
                <a:latin typeface="Roboto"/>
                <a:ea typeface="Roboto"/>
                <a:cs typeface="Roboto"/>
                <a:sym typeface="Roboto"/>
              </a:rPr>
              <a:t>Unfiltered SSH Port ( Port 22), CVE-2002-1715</a:t>
            </a:r>
            <a:endParaRPr sz="1100">
              <a:latin typeface="Roboto"/>
              <a:ea typeface="Roboto"/>
              <a:cs typeface="Roboto"/>
              <a:sym typeface="Roboto"/>
            </a:endParaRPr>
          </a:p>
          <a:p>
            <a:pPr marL="914400" lvl="1" indent="-298450" algn="l" rtl="0">
              <a:spcBef>
                <a:spcPts val="0"/>
              </a:spcBef>
              <a:spcAft>
                <a:spcPts val="0"/>
              </a:spcAft>
              <a:buSzPts val="1100"/>
              <a:buFont typeface="Roboto"/>
              <a:buChar char="○"/>
            </a:pPr>
            <a:r>
              <a:rPr lang="en-US" sz="1100">
                <a:latin typeface="Roboto"/>
                <a:ea typeface="Roboto"/>
                <a:cs typeface="Roboto"/>
                <a:sym typeface="Roboto"/>
              </a:rPr>
              <a:t>Port 22, also known as the secure shell port, allows a user to remotely connect to another machine on a network via remote </a:t>
            </a:r>
            <a:endParaRPr sz="1100">
              <a:latin typeface="Roboto"/>
              <a:ea typeface="Roboto"/>
              <a:cs typeface="Roboto"/>
              <a:sym typeface="Roboto"/>
            </a:endParaRPr>
          </a:p>
          <a:p>
            <a:pPr marL="914400" lvl="1" indent="-298450" algn="l" rtl="0">
              <a:spcBef>
                <a:spcPts val="0"/>
              </a:spcBef>
              <a:spcAft>
                <a:spcPts val="0"/>
              </a:spcAft>
              <a:buSzPts val="1100"/>
              <a:buFont typeface="Roboto"/>
              <a:buChar char="○"/>
            </a:pPr>
            <a:r>
              <a:rPr lang="en-US" sz="1100">
                <a:latin typeface="Roboto"/>
                <a:ea typeface="Roboto"/>
                <a:cs typeface="Roboto"/>
                <a:sym typeface="Roboto"/>
              </a:rPr>
              <a:t>This port allowed the attacker to SSH into both Michael’s and Steven’s machines.</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US" sz="1100">
                <a:latin typeface="Arial"/>
                <a:ea typeface="Arial"/>
                <a:cs typeface="Arial"/>
                <a:sym typeface="Arial"/>
              </a:rPr>
              <a:t>The attacker was able to pull a list of users from the WordPress website.</a:t>
            </a:r>
            <a:r>
              <a:rPr lang="en-US" sz="3600">
                <a:latin typeface="Arial"/>
                <a:ea typeface="Arial"/>
                <a:cs typeface="Arial"/>
                <a:sym typeface="Arial"/>
              </a:rPr>
              <a:t> </a:t>
            </a:r>
            <a:endParaRPr sz="11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e02fa3fce8_0_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e02fa3fce8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US" sz="1100"/>
              <a:t>Weak user credentials</a:t>
            </a:r>
            <a:endParaRPr sz="1100"/>
          </a:p>
          <a:p>
            <a:pPr marL="914400" lvl="1" indent="-298450" algn="l" rtl="0">
              <a:spcBef>
                <a:spcPts val="0"/>
              </a:spcBef>
              <a:spcAft>
                <a:spcPts val="0"/>
              </a:spcAft>
              <a:buClr>
                <a:schemeClr val="dk1"/>
              </a:buClr>
              <a:buSzPts val="1100"/>
              <a:buChar char="○"/>
            </a:pPr>
            <a:r>
              <a:rPr lang="en-US" sz="1100"/>
              <a:t>Short names, first names, or any simple combinations</a:t>
            </a:r>
            <a:endParaRPr sz="1100"/>
          </a:p>
          <a:p>
            <a:pPr marL="914400" lvl="1" indent="-298450" algn="l" rtl="0">
              <a:spcBef>
                <a:spcPts val="0"/>
              </a:spcBef>
              <a:spcAft>
                <a:spcPts val="0"/>
              </a:spcAft>
              <a:buClr>
                <a:schemeClr val="dk1"/>
              </a:buClr>
              <a:buSzPts val="1100"/>
              <a:buChar char="○"/>
            </a:pPr>
            <a:r>
              <a:rPr lang="en-US" sz="1100">
                <a:latin typeface="Roboto"/>
                <a:ea typeface="Roboto"/>
                <a:cs typeface="Roboto"/>
                <a:sym typeface="Roboto"/>
              </a:rPr>
              <a:t>A username and password like “michael” is easy to guess and can be obtained through social engineering</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US" sz="1100">
                <a:latin typeface="Roboto"/>
                <a:ea typeface="Roboto"/>
                <a:cs typeface="Roboto"/>
                <a:sym typeface="Roboto"/>
              </a:rPr>
              <a:t>Misconfigured security controls</a:t>
            </a:r>
            <a:endParaRPr sz="1100">
              <a:latin typeface="Roboto"/>
              <a:ea typeface="Roboto"/>
              <a:cs typeface="Roboto"/>
              <a:sym typeface="Roboto"/>
            </a:endParaRPr>
          </a:p>
          <a:p>
            <a:pPr marL="914400" lvl="1" indent="-298450" algn="l" rtl="0">
              <a:spcBef>
                <a:spcPts val="0"/>
              </a:spcBef>
              <a:spcAft>
                <a:spcPts val="0"/>
              </a:spcAft>
              <a:buSzPts val="1100"/>
              <a:buFont typeface="Roboto"/>
              <a:buChar char="○"/>
            </a:pPr>
            <a:r>
              <a:rPr lang="en-US" sz="1100">
                <a:latin typeface="Roboto"/>
                <a:ea typeface="Roboto"/>
                <a:cs typeface="Roboto"/>
                <a:sym typeface="Roboto"/>
              </a:rPr>
              <a:t>Improper controls are implemented leaving systems vulnerable to exploits.</a:t>
            </a:r>
            <a:endParaRPr sz="1100">
              <a:latin typeface="Roboto"/>
              <a:ea typeface="Roboto"/>
              <a:cs typeface="Roboto"/>
              <a:sym typeface="Roboto"/>
            </a:endParaRPr>
          </a:p>
          <a:p>
            <a:pPr marL="914400" lvl="1" indent="-298450" algn="l" rtl="0">
              <a:spcBef>
                <a:spcPts val="0"/>
              </a:spcBef>
              <a:spcAft>
                <a:spcPts val="0"/>
              </a:spcAft>
              <a:buSzPts val="1100"/>
              <a:buFont typeface="Roboto"/>
              <a:buChar char="○"/>
            </a:pPr>
            <a:r>
              <a:rPr lang="en-US" sz="1100">
                <a:latin typeface="Roboto"/>
                <a:ea typeface="Roboto"/>
                <a:cs typeface="Roboto"/>
                <a:sym typeface="Roboto"/>
              </a:rPr>
              <a:t>Misconfiguration of security controls can allow unauthorized access, and  an attacker to exploit vulnerabilities.</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US" sz="1100">
                <a:latin typeface="Roboto"/>
                <a:ea typeface="Roboto"/>
                <a:cs typeface="Roboto"/>
                <a:sym typeface="Roboto"/>
              </a:rPr>
              <a:t>Confidential data improperly secured</a:t>
            </a:r>
            <a:endParaRPr sz="1100">
              <a:latin typeface="Roboto"/>
              <a:ea typeface="Roboto"/>
              <a:cs typeface="Roboto"/>
              <a:sym typeface="Roboto"/>
            </a:endParaRPr>
          </a:p>
          <a:p>
            <a:pPr marL="914400" lvl="1" indent="-298450" algn="l" rtl="0">
              <a:spcBef>
                <a:spcPts val="0"/>
              </a:spcBef>
              <a:spcAft>
                <a:spcPts val="0"/>
              </a:spcAft>
              <a:buSzPts val="1100"/>
              <a:buFont typeface="Roboto"/>
              <a:buChar char="○"/>
            </a:pPr>
            <a:r>
              <a:rPr lang="en-US" sz="1100">
                <a:latin typeface="Roboto"/>
                <a:ea typeface="Roboto"/>
                <a:cs typeface="Roboto"/>
                <a:sym typeface="Roboto"/>
              </a:rPr>
              <a:t>Confidential data, such as user login information, is easily accessible with no security.</a:t>
            </a:r>
            <a:endParaRPr sz="1100">
              <a:latin typeface="Roboto"/>
              <a:ea typeface="Roboto"/>
              <a:cs typeface="Roboto"/>
              <a:sym typeface="Roboto"/>
            </a:endParaRPr>
          </a:p>
          <a:p>
            <a:pPr marL="914400" lvl="1" indent="-298450" algn="l" rtl="0">
              <a:spcBef>
                <a:spcPts val="0"/>
              </a:spcBef>
              <a:spcAft>
                <a:spcPts val="0"/>
              </a:spcAft>
              <a:buSzPts val="1100"/>
              <a:buFont typeface="Roboto"/>
              <a:buChar char="○"/>
            </a:pPr>
            <a:r>
              <a:rPr lang="en-US" sz="1100">
                <a:latin typeface="Roboto"/>
                <a:ea typeface="Roboto"/>
                <a:cs typeface="Roboto"/>
                <a:sym typeface="Roboto"/>
              </a:rPr>
              <a:t>Admin credentials for SQL database was stored in “wp-config.php” of the wordpress directory. </a:t>
            </a:r>
            <a:endParaRPr sz="1100">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8bd883d690_5_5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914400" lvl="0" indent="-330200" algn="l" rtl="0">
              <a:lnSpc>
                <a:spcPct val="115000"/>
              </a:lnSpc>
              <a:spcBef>
                <a:spcPts val="0"/>
              </a:spcBef>
              <a:spcAft>
                <a:spcPts val="0"/>
              </a:spcAft>
              <a:buClr>
                <a:schemeClr val="dk1"/>
              </a:buClr>
              <a:buSzPts val="1600"/>
              <a:buFont typeface="Arial"/>
              <a:buChar char="●"/>
            </a:pPr>
            <a:r>
              <a:rPr lang="en-US" sz="1600">
                <a:latin typeface="Arial"/>
                <a:ea typeface="Arial"/>
                <a:cs typeface="Arial"/>
                <a:sym typeface="Arial"/>
              </a:rPr>
              <a:t>Used NMap to find IP addresses, open ports, services and versions which are potential points of entry</a:t>
            </a:r>
            <a:endParaRPr sz="1600">
              <a:latin typeface="Arial"/>
              <a:ea typeface="Arial"/>
              <a:cs typeface="Arial"/>
              <a:sym typeface="Arial"/>
            </a:endParaRPr>
          </a:p>
          <a:p>
            <a:pPr marL="914400" lvl="0" indent="-330200" algn="l" rtl="0">
              <a:lnSpc>
                <a:spcPct val="107916"/>
              </a:lnSpc>
              <a:spcBef>
                <a:spcPts val="0"/>
              </a:spcBef>
              <a:spcAft>
                <a:spcPts val="0"/>
              </a:spcAft>
              <a:buClr>
                <a:schemeClr val="dk1"/>
              </a:buClr>
              <a:buSzPts val="1600"/>
              <a:buFont typeface="Arial"/>
              <a:buChar char="●"/>
            </a:pPr>
            <a:r>
              <a:rPr lang="en-US" sz="1600">
                <a:latin typeface="Arial"/>
                <a:ea typeface="Arial"/>
                <a:cs typeface="Arial"/>
                <a:sym typeface="Arial"/>
              </a:rPr>
              <a:t>Port 22 is open, this provides us with the ability to ssh with discovered credentials.</a:t>
            </a:r>
            <a:endParaRPr sz="1600">
              <a:latin typeface="Arial"/>
              <a:ea typeface="Arial"/>
              <a:cs typeface="Arial"/>
              <a:sym typeface="Arial"/>
            </a:endParaRPr>
          </a:p>
          <a:p>
            <a:pPr marL="914400" lvl="0" indent="-330200" algn="l" rtl="0">
              <a:lnSpc>
                <a:spcPct val="107916"/>
              </a:lnSpc>
              <a:spcBef>
                <a:spcPts val="0"/>
              </a:spcBef>
              <a:spcAft>
                <a:spcPts val="0"/>
              </a:spcAft>
              <a:buClr>
                <a:schemeClr val="dk1"/>
              </a:buClr>
              <a:buSzPts val="1600"/>
              <a:buFont typeface="Arial"/>
              <a:buChar char="●"/>
            </a:pPr>
            <a:r>
              <a:rPr lang="en-US" sz="1600">
                <a:latin typeface="Arial"/>
                <a:ea typeface="Arial"/>
                <a:cs typeface="Arial"/>
                <a:sym typeface="Arial"/>
              </a:rPr>
              <a:t>Port 80 is open, this provides us physical access to the http server / web browser.</a:t>
            </a:r>
            <a:endParaRPr sz="1600">
              <a:latin typeface="Arial"/>
              <a:ea typeface="Arial"/>
              <a:cs typeface="Arial"/>
              <a:sym typeface="Arial"/>
            </a:endParaRPr>
          </a:p>
        </p:txBody>
      </p:sp>
    </p:spTree>
    <p:extLst>
      <p:ext uri="{BB962C8B-B14F-4D97-AF65-F5344CB8AC3E}">
        <p14:creationId xmlns:p14="http://schemas.microsoft.com/office/powerpoint/2010/main" val="3165494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df697b4432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df697b4432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23850" algn="l" rtl="0">
              <a:spcBef>
                <a:spcPts val="0"/>
              </a:spcBef>
              <a:spcAft>
                <a:spcPts val="0"/>
              </a:spcAft>
              <a:buSzPts val="1500"/>
              <a:buChar char="●"/>
            </a:pPr>
            <a:r>
              <a:rPr lang="en-US" sz="1500">
                <a:latin typeface="Arial"/>
                <a:ea typeface="Arial"/>
                <a:cs typeface="Arial"/>
                <a:sym typeface="Arial"/>
              </a:rPr>
              <a:t>After discovering WordPress, we used the WPScan tool to generate a list of users.</a:t>
            </a:r>
            <a:endParaRPr sz="1500">
              <a:latin typeface="Arial"/>
              <a:ea typeface="Arial"/>
              <a:cs typeface="Arial"/>
              <a:sym typeface="Arial"/>
            </a:endParaRPr>
          </a:p>
          <a:p>
            <a:pPr marL="457200" lvl="0" indent="-323850" algn="l" rtl="0">
              <a:spcBef>
                <a:spcPts val="0"/>
              </a:spcBef>
              <a:spcAft>
                <a:spcPts val="0"/>
              </a:spcAft>
              <a:buSzPts val="1500"/>
              <a:buChar char="●"/>
            </a:pPr>
            <a:r>
              <a:rPr lang="en-US" sz="1500">
                <a:latin typeface="Arial"/>
                <a:ea typeface="Arial"/>
                <a:cs typeface="Arial"/>
                <a:sym typeface="Arial"/>
              </a:rPr>
              <a:t>The tool scanned the vulnerable website finding users who authored posts and confirmed the users extence by attempting to login with them.</a:t>
            </a:r>
            <a:endParaRPr sz="1500">
              <a:latin typeface="Arial"/>
              <a:ea typeface="Arial"/>
              <a:cs typeface="Arial"/>
              <a:sym typeface="Arial"/>
            </a:endParaRPr>
          </a:p>
          <a:p>
            <a:pPr marL="457200" lvl="0" indent="-323850" algn="l" rtl="0">
              <a:spcBef>
                <a:spcPts val="0"/>
              </a:spcBef>
              <a:spcAft>
                <a:spcPts val="0"/>
              </a:spcAft>
              <a:buSzPts val="1500"/>
              <a:buChar char="●"/>
            </a:pPr>
            <a:r>
              <a:rPr lang="en-US" sz="1500">
                <a:latin typeface="Arial"/>
                <a:ea typeface="Arial"/>
                <a:cs typeface="Arial"/>
                <a:sym typeface="Arial"/>
              </a:rPr>
              <a:t>The scan resulted in multiple usernames we could use. </a:t>
            </a:r>
            <a:endParaRPr sz="15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8bd883d690_0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8bd883d69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US" sz="1400">
                <a:latin typeface="Arial"/>
                <a:ea typeface="Arial"/>
                <a:cs typeface="Arial"/>
                <a:sym typeface="Arial"/>
              </a:rPr>
              <a:t>With those discovered usernames, we were able to SSH into the target using Michael’s credentials</a:t>
            </a:r>
            <a:endParaRPr sz="1400">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sz="1400">
                <a:latin typeface="Arial"/>
                <a:ea typeface="Arial"/>
                <a:cs typeface="Arial"/>
                <a:sym typeface="Arial"/>
              </a:rPr>
              <a:t>We used brute force to break the password.  </a:t>
            </a:r>
            <a:endParaRPr sz="1400">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sz="1400">
                <a:latin typeface="Arial"/>
                <a:ea typeface="Arial"/>
                <a:cs typeface="Arial"/>
                <a:sym typeface="Arial"/>
              </a:rPr>
              <a:t>We were granted access to the target machine.</a:t>
            </a:r>
            <a:endParaRPr sz="1400">
              <a:latin typeface="Arial"/>
              <a:ea typeface="Arial"/>
              <a:cs typeface="Arial"/>
              <a:sym typeface="Arial"/>
            </a:endParaRPr>
          </a:p>
          <a:p>
            <a:pPr marL="0" lvl="0" indent="0" algn="l" rtl="0">
              <a:spcBef>
                <a:spcPts val="1000"/>
              </a:spcBef>
              <a:spcAft>
                <a:spcPts val="0"/>
              </a:spcAft>
              <a:buNone/>
            </a:pPr>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35"/>
        <p:cNvGrpSpPr/>
        <p:nvPr/>
      </p:nvGrpSpPr>
      <p:grpSpPr>
        <a:xfrm>
          <a:off x="0" y="0"/>
          <a:ext cx="0" cy="0"/>
          <a:chOff x="0" y="0"/>
          <a:chExt cx="0" cy="0"/>
        </a:xfrm>
      </p:grpSpPr>
      <p:sp>
        <p:nvSpPr>
          <p:cNvPr id="1636" name="Google Shape;1636;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7" name="Google Shape;1637;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38" name="Google Shape;1638;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2" name="Google Shape;1642;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6" name="Google Shape;1646;p105"/>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7" name="Google Shape;1647;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1" name="Google Shape;1651;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2" name="Google Shape;1652;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6" name="Google Shape;1656;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7" name="Google Shape;1657;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1" name="Google Shape;1661;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2" name="Google Shape;1662;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6" name="Google Shape;1666;p105"/>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7" name="Google Shape;1667;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1" name="Google Shape;1671;p105"/>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2" name="Google Shape;1672;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6" name="Google Shape;1676;p105"/>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7" name="Google Shape;1677;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1" name="Google Shape;1681;p105"/>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82"/>
        <p:cNvGrpSpPr/>
        <p:nvPr/>
      </p:nvGrpSpPr>
      <p:grpSpPr>
        <a:xfrm>
          <a:off x="0" y="0"/>
          <a:ext cx="0" cy="0"/>
          <a:chOff x="0" y="0"/>
          <a:chExt cx="0" cy="0"/>
        </a:xfrm>
      </p:grpSpPr>
      <p:sp>
        <p:nvSpPr>
          <p:cNvPr id="1683" name="Google Shape;1683;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4" name="Google Shape;1684;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5" name="Google Shape;1685;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86" name="Google Shape;1686;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88" name="Google Shape;1688;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9" name="Google Shape;1689;p10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3" name="Google Shape;1693;p106"/>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4" name="Google Shape;1694;p10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8" name="Google Shape;1698;p10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9" name="Google Shape;1699;p10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3" name="Google Shape;1703;p10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4" name="Google Shape;1704;p10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8" name="Google Shape;1708;p10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9" name="Google Shape;1709;p10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3" name="Google Shape;1713;p106"/>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4" name="Google Shape;1714;p10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8" name="Google Shape;1718;p106"/>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9" name="Google Shape;1719;p10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3" name="Google Shape;1723;p106"/>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4" name="Google Shape;1724;p10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8" name="Google Shape;1728;p106"/>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9"/>
        <p:cNvGrpSpPr/>
        <p:nvPr/>
      </p:nvGrpSpPr>
      <p:grpSpPr>
        <a:xfrm>
          <a:off x="0" y="0"/>
          <a:ext cx="0" cy="0"/>
          <a:chOff x="0" y="0"/>
          <a:chExt cx="0" cy="0"/>
        </a:xfrm>
      </p:grpSpPr>
      <p:sp>
        <p:nvSpPr>
          <p:cNvPr id="1730" name="Google Shape;1730;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1" name="Google Shape;1731;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32" name="Google Shape;1732;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33" name="Google Shape;1733;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35" name="Google Shape;1735;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9" name="Google Shape;1739;p107"/>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0" name="Google Shape;1740;p107"/>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4" name="Google Shape;1744;p107"/>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5" name="Google Shape;1745;p107"/>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9" name="Google Shape;1749;p107"/>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0" name="Google Shape;1750;p107"/>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54" name="Google Shape;175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55" name="Google Shape;175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57" name="Google Shape;1757;p10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8"/>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8"/>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1" name="Google Shape;1761;p108"/>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3" name="Google Shape;1763;p108"/>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64"/>
        <p:cNvGrpSpPr/>
        <p:nvPr/>
      </p:nvGrpSpPr>
      <p:grpSpPr>
        <a:xfrm>
          <a:off x="0" y="0"/>
          <a:ext cx="0" cy="0"/>
          <a:chOff x="0" y="0"/>
          <a:chExt cx="0" cy="0"/>
        </a:xfrm>
      </p:grpSpPr>
      <p:sp>
        <p:nvSpPr>
          <p:cNvPr id="1765" name="Google Shape;1765;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6" name="Google Shape;1766;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7" name="Google Shape;1767;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1" name="Google Shape;1771;p109"/>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9"/>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4" name="Google Shape;1774;p109"/>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5" name="Google Shape;1775;p109"/>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9"/>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9"/>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0" name="Google Shape;1780;p109"/>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1" name="Google Shape;1781;p109"/>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9"/>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5" name="Google Shape;1785;p109"/>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6" name="Google Shape;1786;p109"/>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9"/>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8" name="Google Shape;1788;p109"/>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9" name="Google Shape;1789;p109"/>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0" name="Google Shape;1790;p109"/>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3" name="Google Shape;1793;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4" name="Google Shape;1794;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5" name="Google Shape;1795;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6" name="Google Shape;1796;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8" name="Google Shape;1798;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9" name="Google Shape;1799;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0" name="Google Shape;1800;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1" name="Google Shape;1801;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2" name="Google Shape;1802;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3" name="Google Shape;1803;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4" name="Google Shape;1804;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5" name="Google Shape;1805;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6" name="Google Shape;1806;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2" name="Google Shape;1812;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3" name="Google Shape;1813;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4" name="Google Shape;1814;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5" name="Google Shape;1815;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7" name="Google Shape;1817;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8" name="Google Shape;1818;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9" name="Google Shape;1819;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0" name="Google Shape;1820;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1" name="Google Shape;1821;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2" name="Google Shape;1822;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3" name="Google Shape;1823;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4" name="Google Shape;1824;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5" name="Google Shape;1825;p11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1" name="Google Shape;1831;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2" name="Google Shape;1832;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3" name="Google Shape;1833;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4" name="Google Shape;1834;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6" name="Google Shape;1836;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7" name="Google Shape;1837;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8" name="Google Shape;1838;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9" name="Google Shape;1839;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0" name="Google Shape;1840;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1" name="Google Shape;1841;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2" name="Google Shape;1842;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3" name="Google Shape;1843;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4" name="Google Shape;1844;p112"/>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0" name="Google Shape;1850;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1" name="Google Shape;1851;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52" name="Google Shape;1852;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5" name="Google Shape;1855;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6" name="Google Shape;1856;p11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7" name="Google Shape;1857;p11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8" name="Google Shape;1858;p11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9" name="Google Shape;1859;p11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0" name="Google Shape;1860;p11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1" name="Google Shape;1861;p11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2" name="Google Shape;1862;p11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3" name="Google Shape;1863;p113"/>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9" name="Google Shape;1869;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0" name="Google Shape;1870;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1" name="Google Shape;1871;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72" name="Google Shape;1872;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4" name="Google Shape;1874;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5" name="Google Shape;1875;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6" name="Google Shape;1876;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7" name="Google Shape;1877;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8" name="Google Shape;1878;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9" name="Google Shape;1879;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0" name="Google Shape;1880;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1" name="Google Shape;1881;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2" name="Google Shape;1882;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3" name="Google Shape;1883;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4" name="Google Shape;1884;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1" name="Google Shape;1891;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2" name="Google Shape;1892;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3" name="Google Shape;1893;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4" name="Google Shape;1894;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6" name="Google Shape;1896;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7" name="Google Shape;1897;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8" name="Google Shape;1898;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9" name="Google Shape;1899;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0" name="Google Shape;1900;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1" name="Google Shape;1901;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2" name="Google Shape;1902;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3" name="Google Shape;1903;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4" name="Google Shape;1904;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5" name="Google Shape;1905;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6" name="Google Shape;1906;p11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3" name="Google Shape;1913;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4" name="Google Shape;1914;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5" name="Google Shape;1915;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9" name="Google Shape;1919;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0" name="Google Shape;1920;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1" name="Google Shape;1921;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2" name="Google Shape;1922;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3" name="Google Shape;1923;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4" name="Google Shape;1924;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5" name="Google Shape;1925;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6" name="Google Shape;1926;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7" name="Google Shape;1927;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8" name="Google Shape;1928;p116"/>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5" name="Google Shape;1935;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6" name="Google Shape;1936;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7" name="Google Shape;1937;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8" name="Google Shape;1938;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0" name="Google Shape;1940;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1" name="Google Shape;1941;p11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2" name="Google Shape;1942;p11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3" name="Google Shape;1943;p11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4" name="Google Shape;1944;p11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5" name="Google Shape;1945;p11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6" name="Google Shape;1946;p11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7" name="Google Shape;1947;p11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8" name="Google Shape;1948;p11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9" name="Google Shape;1949;p11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50" name="Google Shape;1950;p117"/>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7" name="Google Shape;1957;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8" name="Google Shape;1958;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9" name="Google Shape;1959;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0" name="Google Shape;1960;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62" name="Google Shape;1962;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3" name="Google Shape;1963;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4" name="Google Shape;1964;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7" name="Google Shape;1967;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8" name="Google Shape;1968;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9" name="Google Shape;1969;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1" name="Google Shape;1971;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2" name="Google Shape;1972;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3" name="Google Shape;1973;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4" name="Google Shape;1974;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2" name="Google Shape;1982;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3" name="Google Shape;1983;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4" name="Google Shape;1984;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5" name="Google Shape;1985;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7" name="Google Shape;1987;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8" name="Google Shape;1988;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9" name="Google Shape;1989;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2" name="Google Shape;1992;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3" name="Google Shape;1993;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4" name="Google Shape;1994;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6" name="Google Shape;1996;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7" name="Google Shape;1997;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8" name="Google Shape;1998;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9" name="Google Shape;1999;p11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7" name="Google Shape;2007;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8" name="Google Shape;2008;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9" name="Google Shape;2009;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10" name="Google Shape;2010;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12" name="Google Shape;2012;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3" name="Google Shape;2013;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4" name="Google Shape;2014;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7" name="Google Shape;2017;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8" name="Google Shape;2018;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9" name="Google Shape;2019;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1" name="Google Shape;2021;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2" name="Google Shape;2022;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3" name="Google Shape;2023;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4" name="Google Shape;2024;p120"/>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2" name="Google Shape;2032;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3" name="Google Shape;2033;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4" name="Google Shape;2034;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5" name="Google Shape;2035;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7" name="Google Shape;2037;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8" name="Google Shape;2038;p12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9" name="Google Shape;2039;p12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2" name="Google Shape;2042;p12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3" name="Google Shape;2043;p12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4" name="Google Shape;2044;p12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6" name="Google Shape;2046;p12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7" name="Google Shape;2047;p12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8" name="Google Shape;2048;p12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9" name="Google Shape;2049;p121"/>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7" name="Google Shape;2057;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8" name="Google Shape;2058;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9" name="Google Shape;2059;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60" name="Google Shape;2060;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62" name="Google Shape;2062;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4" name="Google Shape;2064;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5" name="Google Shape;2065;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6" name="Google Shape;2066;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7" name="Google Shape;2067;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8" name="Google Shape;2068;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9" name="Google Shape;2069;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0" name="Google Shape;2070;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1" name="Google Shape;2071;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2" name="Google Shape;2072;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3" name="Google Shape;2073;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4" name="Google Shape;2074;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5" name="Google Shape;2075;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6" name="Google Shape;2076;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5" name="Google Shape;2085;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6" name="Google Shape;2086;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7" name="Google Shape;2087;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8" name="Google Shape;2088;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90" name="Google Shape;2090;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2" name="Google Shape;2092;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3" name="Google Shape;2093;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4" name="Google Shape;2094;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5" name="Google Shape;2095;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6" name="Google Shape;2096;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7" name="Google Shape;2097;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8" name="Google Shape;2098;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9" name="Google Shape;2099;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0" name="Google Shape;2100;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1" name="Google Shape;2101;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2" name="Google Shape;2102;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3" name="Google Shape;2103;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4" name="Google Shape;2104;p12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3" name="Google Shape;2113;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4" name="Google Shape;2114;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5" name="Google Shape;2115;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6" name="Google Shape;2116;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8" name="Google Shape;211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0" name="Google Shape;2120;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1" name="Google Shape;2121;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2" name="Google Shape;2122;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3" name="Google Shape;2123;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4" name="Google Shape;2124;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5" name="Google Shape;2125;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6" name="Google Shape;2126;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7" name="Google Shape;2127;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8" name="Google Shape;2128;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9" name="Google Shape;2129;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0" name="Google Shape;2130;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1" name="Google Shape;2131;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32" name="Google Shape;2132;p124"/>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1" name="Google Shape;2141;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2" name="Google Shape;2142;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3" name="Google Shape;2143;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4" name="Google Shape;2144;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6" name="Google Shape;2146;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8" name="Google Shape;2148;p12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9" name="Google Shape;2149;p12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0" name="Google Shape;2150;p12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1" name="Google Shape;2151;p12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2" name="Google Shape;2152;p12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3" name="Google Shape;2153;p12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4" name="Google Shape;2154;p12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5" name="Google Shape;2155;p12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7" name="Google Shape;2157;p12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8" name="Google Shape;2158;p12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9" name="Google Shape;2159;p12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60" name="Google Shape;2160;p125"/>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7"/>
        <p:cNvGrpSpPr/>
        <p:nvPr/>
      </p:nvGrpSpPr>
      <p:grpSpPr>
        <a:xfrm>
          <a:off x="0" y="0"/>
          <a:ext cx="0" cy="0"/>
          <a:chOff x="0" y="0"/>
          <a:chExt cx="0" cy="0"/>
        </a:xfrm>
      </p:grpSpPr>
      <p:sp>
        <p:nvSpPr>
          <p:cNvPr id="2168" name="Google Shape;2168;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9" name="Google Shape;2169;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70" name="Google Shape;2170;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71" name="Google Shape;2171;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3" name="Google Shape;2173;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4" name="Google Shape;2174;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5" name="Google Shape;2175;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6" name="Google Shape;2176;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7" name="Google Shape;2177;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8" name="Google Shape;2178;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9" name="Google Shape;2179;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0" name="Google Shape;2180;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1" name="Google Shape;2181;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2" name="Google Shape;2182;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3" name="Google Shape;2183;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4" name="Google Shape;2184;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5" name="Google Shape;2185;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6" name="Google Shape;2186;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7" name="Google Shape;2187;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8" name="Google Shape;2188;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9" name="Google Shape;2189;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90" name="Google Shape;2190;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8"/>
        <p:cNvGrpSpPr/>
        <p:nvPr/>
      </p:nvGrpSpPr>
      <p:grpSpPr>
        <a:xfrm>
          <a:off x="0" y="0"/>
          <a:ext cx="0" cy="0"/>
          <a:chOff x="0" y="0"/>
          <a:chExt cx="0" cy="0"/>
        </a:xfrm>
      </p:grpSpPr>
      <p:sp>
        <p:nvSpPr>
          <p:cNvPr id="2199" name="Google Shape;2199;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0" name="Google Shape;2200;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01" name="Google Shape;2201;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4" name="Google Shape;2204;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5" name="Google Shape;2205;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6" name="Google Shape;2206;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7" name="Google Shape;2207;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8" name="Google Shape;2208;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9" name="Google Shape;2209;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0" name="Google Shape;2210;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1" name="Google Shape;2211;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2" name="Google Shape;2212;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3" name="Google Shape;2213;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4" name="Google Shape;2214;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5" name="Google Shape;2215;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6" name="Google Shape;2216;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7" name="Google Shape;2217;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8" name="Google Shape;2218;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9" name="Google Shape;2219;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0" name="Google Shape;2220;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21" name="Google Shape;2221;p12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9"/>
        <p:cNvGrpSpPr/>
        <p:nvPr/>
      </p:nvGrpSpPr>
      <p:grpSpPr>
        <a:xfrm>
          <a:off x="0" y="0"/>
          <a:ext cx="0" cy="0"/>
          <a:chOff x="0" y="0"/>
          <a:chExt cx="0" cy="0"/>
        </a:xfrm>
      </p:grpSpPr>
      <p:sp>
        <p:nvSpPr>
          <p:cNvPr id="2230" name="Google Shape;2230;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1" name="Google Shape;2231;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32" name="Google Shape;2232;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3" name="Google Shape;2233;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5" name="Google Shape;2235;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6" name="Google Shape;2236;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7" name="Google Shape;2237;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8" name="Google Shape;2238;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9" name="Google Shape;2239;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0" name="Google Shape;2240;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1" name="Google Shape;2241;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2" name="Google Shape;2242;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3" name="Google Shape;2243;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4" name="Google Shape;2244;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5" name="Google Shape;2245;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6" name="Google Shape;2246;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7" name="Google Shape;2247;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8" name="Google Shape;2248;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9" name="Google Shape;2249;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0" name="Google Shape;2250;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1" name="Google Shape;2251;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52" name="Google Shape;2252;p128"/>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60"/>
        <p:cNvGrpSpPr/>
        <p:nvPr/>
      </p:nvGrpSpPr>
      <p:grpSpPr>
        <a:xfrm>
          <a:off x="0" y="0"/>
          <a:ext cx="0" cy="0"/>
          <a:chOff x="0" y="0"/>
          <a:chExt cx="0" cy="0"/>
        </a:xfrm>
      </p:grpSpPr>
      <p:sp>
        <p:nvSpPr>
          <p:cNvPr id="2261" name="Google Shape;2261;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2" name="Google Shape;2262;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3" name="Google Shape;2263;p1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4" name="Google Shape;2264;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6" name="Google Shape;2266;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7" name="Google Shape;2267;p12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8" name="Google Shape;2268;p12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9" name="Google Shape;2269;p12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0" name="Google Shape;2270;p12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1" name="Google Shape;2271;p12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2" name="Google Shape;2272;p12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3" name="Google Shape;2273;p12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4" name="Google Shape;2274;p12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5" name="Google Shape;2275;p12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6" name="Google Shape;2276;p12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7" name="Google Shape;2277;p12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8" name="Google Shape;2278;p12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9" name="Google Shape;2279;p12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0" name="Google Shape;2280;p12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1" name="Google Shape;2281;p12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2" name="Google Shape;2282;p12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3" name="Google Shape;2283;p129"/>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3" name="Google Shape;2293;p130"/>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4" name="Google Shape;2294;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5" name="Google Shape;2295;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2" name="Google Shape;2302;p1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03" name="Google Shape;2303;p131"/>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05"/>
        <p:cNvGrpSpPr/>
        <p:nvPr/>
      </p:nvGrpSpPr>
      <p:grpSpPr>
        <a:xfrm>
          <a:off x="0" y="0"/>
          <a:ext cx="0" cy="0"/>
          <a:chOff x="0" y="0"/>
          <a:chExt cx="0" cy="0"/>
        </a:xfrm>
      </p:grpSpPr>
      <p:sp>
        <p:nvSpPr>
          <p:cNvPr id="2306" name="Google Shape;2306;p132"/>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8"/>
        <p:cNvGrpSpPr/>
        <p:nvPr/>
      </p:nvGrpSpPr>
      <p:grpSpPr>
        <a:xfrm>
          <a:off x="0" y="0"/>
          <a:ext cx="0" cy="0"/>
          <a:chOff x="0" y="0"/>
          <a:chExt cx="0" cy="0"/>
        </a:xfrm>
      </p:grpSpPr>
      <p:sp>
        <p:nvSpPr>
          <p:cNvPr id="2309" name="Google Shape;2309;p13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8"/>
        <p:cNvGrpSpPr/>
        <p:nvPr/>
      </p:nvGrpSpPr>
      <p:grpSpPr>
        <a:xfrm>
          <a:off x="0" y="0"/>
          <a:ext cx="0" cy="0"/>
          <a:chOff x="0" y="0"/>
          <a:chExt cx="0" cy="0"/>
        </a:xfrm>
      </p:grpSpPr>
      <p:sp>
        <p:nvSpPr>
          <p:cNvPr id="2319" name="Google Shape;2319;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82" name="Google Shape;1082;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119" name="Google Shape;1119;p65"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9" name="Google Shape;1139;p6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55" name="Google Shape;1155;p67"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70" name="Google Shape;1170;p68"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3" name="Google Shape;1183;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98" name="Google Shape;1198;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4" name="Google Shape;1214;p7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27" name="Google Shape;1227;p7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40" name="Google Shape;1240;p7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2" name="Google Shape;1252;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78" name="Google Shape;1278;p7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91" name="Google Shape;1291;p7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05" name="Google Shape;1305;p8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08" name="Google Shape;1308;p82"/>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09" name="Google Shape;1309;p8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310" name="Google Shape;1310;p82"/>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311" name="Google Shape;1311;p8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17" name="Google Shape;1317;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27" name="Google Shape;1327;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7" name="Google Shape;1337;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1" name="Google Shape;1351;p8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2" name="Google Shape;1352;p8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53" name="Google Shape;1353;p8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6" name="Google Shape;1356;p8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7" name="Google Shape;1357;p88"/>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358" name="Google Shape;1358;p88"/>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9" name="Google Shape;1359;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2" name="Google Shape;1362;p89"/>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63" name="Google Shape;1363;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4" name="Google Shape;1364;p8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65"/>
        <p:cNvGrpSpPr/>
        <p:nvPr/>
      </p:nvGrpSpPr>
      <p:grpSpPr>
        <a:xfrm>
          <a:off x="0" y="0"/>
          <a:ext cx="0" cy="0"/>
          <a:chOff x="0" y="0"/>
          <a:chExt cx="0" cy="0"/>
        </a:xfrm>
      </p:grpSpPr>
      <p:sp>
        <p:nvSpPr>
          <p:cNvPr id="1366" name="Google Shape;1366;p9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68" name="Google Shape;1368;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69" name="Google Shape;1369;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1" name="Google Shape;1371;p9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2" name="Google Shape;1372;p90"/>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75" name="Google Shape;1375;p91"/>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6" name="Google Shape;1376;p91"/>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8" name="Google Shape;1378;p91"/>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9" name="Google Shape;1379;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85" name="Google Shape;1385;p92"/>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6" name="Google Shape;1386;p92"/>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87" name="Google Shape;1387;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8" name="Google Shape;1388;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93" name="Google Shape;1393;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96" name="Google Shape;1396;p93"/>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97" name="Google Shape;1397;p93"/>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04" name="Google Shape;1404;p94"/>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05" name="Google Shape;1405;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07" name="Google Shape;1407;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8" name="Google Shape;1408;p94"/>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11" name="Google Shape;1411;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9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16" name="Google Shape;1416;p9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7" name="Google Shape;1417;p95"/>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8" name="Google Shape;1418;p9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96"/>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5" name="Google Shape;1425;p96"/>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27" name="Google Shape;1427;p9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8" name="Google Shape;1428;p96"/>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9"/>
        <p:cNvGrpSpPr/>
        <p:nvPr/>
      </p:nvGrpSpPr>
      <p:grpSpPr>
        <a:xfrm>
          <a:off x="0" y="0"/>
          <a:ext cx="0" cy="0"/>
          <a:chOff x="0" y="0"/>
          <a:chExt cx="0" cy="0"/>
        </a:xfrm>
      </p:grpSpPr>
      <p:sp>
        <p:nvSpPr>
          <p:cNvPr id="1430" name="Google Shape;1430;p97"/>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33" name="Google Shape;1433;p9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34" name="Google Shape;1434;p97"/>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5" name="Google Shape;1435;p97"/>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36" name="Google Shape;1436;p9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9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38" name="Google Shape;1438;p97"/>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42" name="Google Shape;1442;p98"/>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46" name="Google Shape;1446;p98"/>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7" name="Google Shape;1447;p98"/>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48" name="Google Shape;1448;p9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9" name="Google Shape;1449;p98"/>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50"/>
        <p:cNvGrpSpPr/>
        <p:nvPr/>
      </p:nvGrpSpPr>
      <p:grpSpPr>
        <a:xfrm>
          <a:off x="0" y="0"/>
          <a:ext cx="0" cy="0"/>
          <a:chOff x="0" y="0"/>
          <a:chExt cx="0" cy="0"/>
        </a:xfrm>
      </p:grpSpPr>
      <p:sp>
        <p:nvSpPr>
          <p:cNvPr id="1451" name="Google Shape;1451;p99"/>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52" name="Google Shape;1452;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54" name="Google Shape;1454;p99"/>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55" name="Google Shape;1455;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6" name="Google Shape;1456;p99"/>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7" name="Google Shape;1457;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8" name="Google Shape;1458;p99"/>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9" name="Google Shape;1459;p9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2" name="Google Shape;1462;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3" name="Google Shape;1463;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64" name="Google Shape;1464;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0" name="Google Shape;1480;p100"/>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1" name="Google Shape;1481;p10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2" name="Google Shape;1482;p10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3" name="Google Shape;1483;p10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4" name="Google Shape;1484;p100"/>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5" name="Google Shape;1485;p100"/>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6" name="Google Shape;1486;p100"/>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9" name="Google Shape;1489;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0" name="Google Shape;1490;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91" name="Google Shape;1491;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92" name="Google Shape;1492;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94" name="Google Shape;1494;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7" name="Google Shape;1507;p101"/>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8" name="Google Shape;1508;p10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9" name="Google Shape;1509;p10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1" name="Google Shape;1511;p10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2" name="Google Shape;1512;p101"/>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3" name="Google Shape;1513;p101"/>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7" name="Google Shape;1517;p10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8" name="Google Shape;1518;p10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1" name="Google Shape;1521;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2" name="Google Shape;1522;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23" name="Google Shape;1523;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24" name="Google Shape;1524;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26" name="Google Shape;1526;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0" name="Google Shape;1530;p102"/>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1" name="Google Shape;1531;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5" name="Google Shape;1535;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9" name="Google Shape;1539;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3" name="Google Shape;1543;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7" name="Google Shape;1547;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2"/>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2" name="Google Shape;1552;p102"/>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3" name="Google Shape;1553;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4" name="Google Shape;1554;p102"/>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5" name="Google Shape;1555;p102"/>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58" name="Google Shape;1558;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9" name="Google Shape;1559;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60" name="Google Shape;1560;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61" name="Google Shape;1561;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3" name="Google Shape;1563;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7" name="Google Shape;1567;p103"/>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8" name="Google Shape;1568;p10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2" name="Google Shape;1572;p10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6" name="Google Shape;1576;p10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0" name="Google Shape;1580;p10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4" name="Google Shape;1584;p10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3"/>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9" name="Google Shape;1589;p103"/>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0" name="Google Shape;1590;p10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1" name="Google Shape;1591;p103"/>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2" name="Google Shape;1592;p103"/>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95" name="Google Shape;159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6" name="Google Shape;159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7" name="Google Shape;159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98" name="Google Shape;159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00" name="Google Shape;160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4" name="Google Shape;1604;p104"/>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5" name="Google Shape;1605;p104"/>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9" name="Google Shape;1609;p104"/>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0" name="Google Shape;1610;p104"/>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4" name="Google Shape;1614;p104"/>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5" name="Google Shape;1615;p104"/>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9" name="Google Shape;1619;p104"/>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0" name="Google Shape;1620;p104"/>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4" name="Google Shape;1624;p104"/>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5" name="Google Shape;1625;p104"/>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9" name="Google Shape;1629;p104"/>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0" name="Google Shape;1630;p104"/>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4" name="Google Shape;1634;p104"/>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theme" Target="../theme/theme2.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9" Type="http://schemas.openxmlformats.org/officeDocument/2006/relationships/slideLayout" Target="../slideLayouts/slideLayout107.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theme" Target="../theme/theme4.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2"/>
        <p:cNvGrpSpPr/>
        <p:nvPr/>
      </p:nvGrpSpPr>
      <p:grpSpPr>
        <a:xfrm>
          <a:off x="0" y="0"/>
          <a:ext cx="0" cy="0"/>
          <a:chOff x="0" y="0"/>
          <a:chExt cx="0" cy="0"/>
        </a:xfrm>
      </p:grpSpPr>
      <p:sp>
        <p:nvSpPr>
          <p:cNvPr id="1313" name="Google Shape;1313;p83"/>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36"/>
          <p:cNvSpPr txBox="1">
            <a:spLocks noGrp="1"/>
          </p:cNvSpPr>
          <p:nvPr>
            <p:ph type="title"/>
          </p:nvPr>
        </p:nvSpPr>
        <p:spPr>
          <a:xfrm>
            <a:off x="977502" y="2801992"/>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sz="15500" b="1" dirty="0">
                <a:latin typeface="Georgia"/>
                <a:ea typeface="Georgia"/>
                <a:cs typeface="Georgia"/>
                <a:sym typeface="Georgia"/>
              </a:rPr>
              <a:t>X-CORP</a:t>
            </a:r>
            <a:endParaRPr sz="15500" b="1" dirty="0">
              <a:latin typeface="Georgia"/>
              <a:ea typeface="Georgia"/>
              <a:cs typeface="Georgia"/>
              <a:sym typeface="Georgia"/>
            </a:endParaRPr>
          </a:p>
          <a:p>
            <a:pPr marL="0" lvl="0" indent="0" algn="ctr" rtl="0">
              <a:spcBef>
                <a:spcPts val="0"/>
              </a:spcBef>
              <a:spcAft>
                <a:spcPts val="0"/>
              </a:spcAft>
              <a:buNone/>
            </a:pPr>
            <a:endParaRPr sz="9700" b="1" dirty="0">
              <a:latin typeface="Bree Serif"/>
              <a:ea typeface="Bree Serif"/>
              <a:cs typeface="Bree Serif"/>
              <a:sym typeface="Bree Serif"/>
            </a:endParaRPr>
          </a:p>
          <a:p>
            <a:pPr marL="0" lvl="0" indent="0" algn="ctr" rtl="0">
              <a:spcBef>
                <a:spcPts val="0"/>
              </a:spcBef>
              <a:spcAft>
                <a:spcPts val="0"/>
              </a:spcAft>
              <a:buNone/>
            </a:pPr>
            <a:endParaRPr sz="9700" b="1" dirty="0">
              <a:latin typeface="Bree Serif"/>
              <a:ea typeface="Bree Serif"/>
              <a:cs typeface="Bree Serif"/>
              <a:sym typeface="Bree Serif"/>
            </a:endParaRPr>
          </a:p>
          <a:p>
            <a:pPr marL="0" lvl="0" indent="0" algn="ctr" rtl="0">
              <a:spcBef>
                <a:spcPts val="0"/>
              </a:spcBef>
              <a:spcAft>
                <a:spcPts val="0"/>
              </a:spcAft>
              <a:buNone/>
            </a:pPr>
            <a:r>
              <a:rPr lang="en-US" sz="6000" b="1" i="1" dirty="0">
                <a:latin typeface="Roboto"/>
                <a:ea typeface="Roboto"/>
                <a:cs typeface="Roboto"/>
                <a:sym typeface="Roboto"/>
              </a:rPr>
              <a:t>Security Engineering:  CSIRT Division</a:t>
            </a:r>
            <a:endParaRPr sz="6000" b="1" i="1" dirty="0">
              <a:latin typeface="Roboto"/>
              <a:ea typeface="Roboto"/>
              <a:cs typeface="Roboto"/>
              <a:sym typeface="Roboto"/>
            </a:endParaRPr>
          </a:p>
          <a:p>
            <a:pPr marL="0" lvl="0" indent="0" algn="ctr" rtl="0">
              <a:spcBef>
                <a:spcPts val="0"/>
              </a:spcBef>
              <a:spcAft>
                <a:spcPts val="0"/>
              </a:spcAft>
              <a:buNone/>
            </a:pPr>
            <a:r>
              <a:rPr lang="en-US" sz="6000" dirty="0">
                <a:latin typeface="Roboto"/>
                <a:ea typeface="Roboto"/>
                <a:cs typeface="Roboto"/>
                <a:sym typeface="Roboto"/>
              </a:rPr>
              <a:t>Attack, Defense &amp; Analysis of X-CORP’S Network</a:t>
            </a:r>
            <a:endParaRPr sz="6000" dirty="0">
              <a:latin typeface="Roboto"/>
              <a:ea typeface="Roboto"/>
              <a:cs typeface="Roboto"/>
              <a:sym typeface="Roboto"/>
            </a:endParaRPr>
          </a:p>
        </p:txBody>
      </p:sp>
      <p:sp>
        <p:nvSpPr>
          <p:cNvPr id="2326" name="Google Shape;2326;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27" name="Google Shape;2327;p136"/>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14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Unfiltered SSH Port (Port 22)</a:t>
            </a:r>
            <a:endParaRPr/>
          </a:p>
        </p:txBody>
      </p:sp>
      <p:sp>
        <p:nvSpPr>
          <p:cNvPr id="2403" name="Google Shape;2403;p1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404" name="Google Shape;2404;p14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a:solidFill>
                  <a:schemeClr val="dk1"/>
                </a:solidFill>
              </a:rPr>
              <a:t>SSH into target machine</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Brute force password</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Granted user access</a:t>
            </a:r>
            <a:endParaRPr sz="4400">
              <a:solidFill>
                <a:schemeClr val="dk1"/>
              </a:solidFill>
            </a:endParaRPr>
          </a:p>
          <a:p>
            <a:pPr marL="914400" lvl="0" indent="0" algn="l" rtl="0">
              <a:lnSpc>
                <a:spcPct val="115000"/>
              </a:lnSpc>
              <a:spcBef>
                <a:spcPts val="1000"/>
              </a:spcBef>
              <a:spcAft>
                <a:spcPts val="1000"/>
              </a:spcAft>
              <a:buNone/>
            </a:pPr>
            <a:endParaRPr sz="4400">
              <a:solidFill>
                <a:schemeClr val="dk1"/>
              </a:solidFill>
            </a:endParaRPr>
          </a:p>
        </p:txBody>
      </p:sp>
      <p:pic>
        <p:nvPicPr>
          <p:cNvPr id="2405" name="Google Shape;2405;p145"/>
          <p:cNvPicPr preferRelativeResize="0"/>
          <p:nvPr/>
        </p:nvPicPr>
        <p:blipFill>
          <a:blip r:embed="rId3">
            <a:alphaModFix/>
          </a:blip>
          <a:stretch>
            <a:fillRect/>
          </a:stretch>
        </p:blipFill>
        <p:spPr>
          <a:xfrm>
            <a:off x="1183625" y="5159525"/>
            <a:ext cx="21982300" cy="70025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1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Weak User Credentials</a:t>
            </a:r>
            <a:endParaRPr/>
          </a:p>
        </p:txBody>
      </p:sp>
      <p:sp>
        <p:nvSpPr>
          <p:cNvPr id="2411" name="Google Shape;2411;p1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12" name="Google Shape;2412;p14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Login with Michael’s account</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Find flags</a:t>
            </a:r>
            <a:endParaRPr sz="4400">
              <a:solidFill>
                <a:schemeClr val="dk1"/>
              </a:solidFill>
            </a:endParaRPr>
          </a:p>
          <a:p>
            <a:pPr marL="914400" lvl="0" indent="-508000" algn="l" rtl="0">
              <a:lnSpc>
                <a:spcPct val="115000"/>
              </a:lnSpc>
              <a:spcBef>
                <a:spcPts val="1000"/>
              </a:spcBef>
              <a:spcAft>
                <a:spcPts val="1000"/>
              </a:spcAft>
              <a:buClr>
                <a:schemeClr val="dk1"/>
              </a:buClr>
              <a:buSzPts val="4400"/>
              <a:buChar char="●"/>
            </a:pPr>
            <a:r>
              <a:rPr lang="en-US" sz="4400" b="1" i="1">
                <a:solidFill>
                  <a:schemeClr val="dk1"/>
                </a:solidFill>
              </a:rPr>
              <a:t>Recommendation</a:t>
            </a:r>
            <a:endParaRPr sz="4400" b="1" i="1">
              <a:solidFill>
                <a:schemeClr val="dk1"/>
              </a:solidFill>
            </a:endParaRPr>
          </a:p>
        </p:txBody>
      </p:sp>
      <p:pic>
        <p:nvPicPr>
          <p:cNvPr id="2413" name="Google Shape;2413;p146"/>
          <p:cNvPicPr preferRelativeResize="0"/>
          <p:nvPr/>
        </p:nvPicPr>
        <p:blipFill>
          <a:blip r:embed="rId3">
            <a:alphaModFix/>
          </a:blip>
          <a:stretch>
            <a:fillRect/>
          </a:stretch>
        </p:blipFill>
        <p:spPr>
          <a:xfrm>
            <a:off x="3002491" y="6469737"/>
            <a:ext cx="18344575" cy="1020900"/>
          </a:xfrm>
          <a:prstGeom prst="rect">
            <a:avLst/>
          </a:prstGeom>
          <a:noFill/>
          <a:ln>
            <a:noFill/>
          </a:ln>
        </p:spPr>
      </p:pic>
      <p:pic>
        <p:nvPicPr>
          <p:cNvPr id="2414" name="Google Shape;2414;p146"/>
          <p:cNvPicPr preferRelativeResize="0"/>
          <p:nvPr/>
        </p:nvPicPr>
        <p:blipFill>
          <a:blip r:embed="rId4">
            <a:alphaModFix/>
          </a:blip>
          <a:stretch>
            <a:fillRect/>
          </a:stretch>
        </p:blipFill>
        <p:spPr>
          <a:xfrm>
            <a:off x="3002488" y="8400738"/>
            <a:ext cx="18344575" cy="174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Confidential Data Improperly Secured</a:t>
            </a:r>
            <a:endParaRPr/>
          </a:p>
        </p:txBody>
      </p:sp>
      <p:sp>
        <p:nvSpPr>
          <p:cNvPr id="2420" name="Google Shape;2420;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21" name="Google Shape;2421;p14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dirty="0">
                <a:solidFill>
                  <a:schemeClr val="dk1"/>
                </a:solidFill>
              </a:rPr>
              <a:t>DB server file “wp-</a:t>
            </a:r>
            <a:r>
              <a:rPr lang="en-US" sz="4400" dirty="0" err="1">
                <a:solidFill>
                  <a:schemeClr val="dk1"/>
                </a:solidFill>
              </a:rPr>
              <a:t>config.php</a:t>
            </a:r>
            <a:r>
              <a:rPr lang="en-US" sz="4400" dirty="0">
                <a:solidFill>
                  <a:schemeClr val="dk1"/>
                </a:solidFill>
              </a:rPr>
              <a:t>” not secured</a:t>
            </a:r>
            <a:endParaRPr sz="4400"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Dump the </a:t>
            </a:r>
            <a:r>
              <a:rPr lang="en-US" sz="4400" dirty="0" err="1">
                <a:solidFill>
                  <a:schemeClr val="dk1"/>
                </a:solidFill>
              </a:rPr>
              <a:t>wp_user</a:t>
            </a:r>
            <a:r>
              <a:rPr lang="en-US" sz="4400" dirty="0">
                <a:solidFill>
                  <a:schemeClr val="dk1"/>
                </a:solidFill>
              </a:rPr>
              <a:t> table</a:t>
            </a:r>
            <a:endParaRPr sz="4400" dirty="0">
              <a:solidFill>
                <a:schemeClr val="dk1"/>
              </a:solidFill>
            </a:endParaRPr>
          </a:p>
          <a:p>
            <a:pPr marL="914400" lvl="0" indent="-508000" algn="l" rtl="0">
              <a:lnSpc>
                <a:spcPct val="115000"/>
              </a:lnSpc>
              <a:spcBef>
                <a:spcPts val="1000"/>
              </a:spcBef>
              <a:spcAft>
                <a:spcPts val="1000"/>
              </a:spcAft>
              <a:buClr>
                <a:schemeClr val="dk1"/>
              </a:buClr>
              <a:buSzPts val="4400"/>
              <a:buChar char="●"/>
            </a:pPr>
            <a:r>
              <a:rPr lang="en-US" sz="4400" dirty="0">
                <a:solidFill>
                  <a:schemeClr val="dk1"/>
                </a:solidFill>
              </a:rPr>
              <a:t>Crack the passwords</a:t>
            </a:r>
            <a:endParaRPr sz="4400" dirty="0">
              <a:solidFill>
                <a:schemeClr val="dk1"/>
              </a:solidFill>
            </a:endParaRPr>
          </a:p>
        </p:txBody>
      </p:sp>
      <p:pic>
        <p:nvPicPr>
          <p:cNvPr id="2422" name="Google Shape;2422;p147"/>
          <p:cNvPicPr preferRelativeResize="0"/>
          <p:nvPr/>
        </p:nvPicPr>
        <p:blipFill>
          <a:blip r:embed="rId3">
            <a:alphaModFix/>
          </a:blip>
          <a:stretch>
            <a:fillRect/>
          </a:stretch>
        </p:blipFill>
        <p:spPr>
          <a:xfrm>
            <a:off x="1521713" y="5345900"/>
            <a:ext cx="21334231" cy="4683975"/>
          </a:xfrm>
          <a:prstGeom prst="rect">
            <a:avLst/>
          </a:prstGeom>
          <a:noFill/>
          <a:ln>
            <a:noFill/>
          </a:ln>
        </p:spPr>
      </p:pic>
      <p:pic>
        <p:nvPicPr>
          <p:cNvPr id="2423" name="Google Shape;2423;p147"/>
          <p:cNvPicPr preferRelativeResize="0"/>
          <p:nvPr/>
        </p:nvPicPr>
        <p:blipFill>
          <a:blip r:embed="rId4">
            <a:alphaModFix/>
          </a:blip>
          <a:stretch>
            <a:fillRect/>
          </a:stretch>
        </p:blipFill>
        <p:spPr>
          <a:xfrm>
            <a:off x="5215388" y="10610450"/>
            <a:ext cx="13946875" cy="192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Misconfigured Security Controls</a:t>
            </a:r>
            <a:endParaRPr/>
          </a:p>
        </p:txBody>
      </p:sp>
      <p:sp>
        <p:nvSpPr>
          <p:cNvPr id="2429" name="Google Shape;2429;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30" name="Google Shape;2430;p148"/>
          <p:cNvSpPr txBox="1">
            <a:spLocks noGrp="1"/>
          </p:cNvSpPr>
          <p:nvPr>
            <p:ph type="body" idx="3"/>
          </p:nvPr>
        </p:nvSpPr>
        <p:spPr>
          <a:xfrm>
            <a:off x="703375" y="2295400"/>
            <a:ext cx="11948400" cy="9866700"/>
          </a:xfrm>
          <a:prstGeom prst="rect">
            <a:avLst/>
          </a:prstGeom>
        </p:spPr>
        <p:txBody>
          <a:bodyPr spcFirstLastPara="1" wrap="square" lIns="1219000" tIns="0" rIns="1219000" bIns="2437975" anchor="t" anchorCtr="0">
            <a:noAutofit/>
          </a:bodyPr>
          <a:lstStyle/>
          <a:p>
            <a:pPr marL="914400" lvl="0" indent="0" algn="l" rtl="0">
              <a:lnSpc>
                <a:spcPct val="115000"/>
              </a:lnSpc>
              <a:spcBef>
                <a:spcPts val="0"/>
              </a:spcBef>
              <a:spcAft>
                <a:spcPts val="0"/>
              </a:spcAft>
              <a:buNone/>
            </a:pPr>
            <a:endParaRPr sz="4400" dirty="0">
              <a:solidFill>
                <a:schemeClr val="dk1"/>
              </a:solidFill>
            </a:endParaRPr>
          </a:p>
          <a:p>
            <a:pPr marL="914400" lvl="0" indent="0" algn="l" rtl="0">
              <a:lnSpc>
                <a:spcPct val="115000"/>
              </a:lnSpc>
              <a:spcBef>
                <a:spcPts val="1000"/>
              </a:spcBef>
              <a:spcAft>
                <a:spcPts val="0"/>
              </a:spcAft>
              <a:buNone/>
            </a:pPr>
            <a:endParaRPr sz="4400"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Privilege escalation without password (</a:t>
            </a:r>
            <a:r>
              <a:rPr lang="en-US" sz="4400" dirty="0" err="1">
                <a:solidFill>
                  <a:schemeClr val="dk1"/>
                </a:solidFill>
              </a:rPr>
              <a:t>sudo</a:t>
            </a:r>
            <a:r>
              <a:rPr lang="en-US" sz="4400" dirty="0">
                <a:solidFill>
                  <a:schemeClr val="dk1"/>
                </a:solidFill>
              </a:rPr>
              <a:t> python)</a:t>
            </a:r>
            <a:endParaRPr sz="4400"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Root shell access</a:t>
            </a:r>
            <a:endParaRPr sz="4400"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b="1" i="1" dirty="0">
                <a:solidFill>
                  <a:schemeClr val="dk1"/>
                </a:solidFill>
              </a:rPr>
              <a:t>Recommendation:</a:t>
            </a:r>
            <a:endParaRPr sz="4400" b="1" i="1" dirty="0">
              <a:solidFill>
                <a:schemeClr val="dk1"/>
              </a:solidFill>
            </a:endParaRPr>
          </a:p>
          <a:p>
            <a:pPr marL="1371600" lvl="1" indent="-508000" algn="l" rtl="0">
              <a:lnSpc>
                <a:spcPct val="115000"/>
              </a:lnSpc>
              <a:spcBef>
                <a:spcPts val="1000"/>
              </a:spcBef>
              <a:spcAft>
                <a:spcPts val="1000"/>
              </a:spcAft>
              <a:buClr>
                <a:schemeClr val="dk1"/>
              </a:buClr>
              <a:buSzPts val="4400"/>
              <a:buChar char="○"/>
            </a:pPr>
            <a:r>
              <a:rPr lang="en-US" sz="4400" i="1" dirty="0">
                <a:solidFill>
                  <a:schemeClr val="dk1"/>
                </a:solidFill>
              </a:rPr>
              <a:t>Steven’s account should not have had access to run python with </a:t>
            </a:r>
            <a:r>
              <a:rPr lang="en-US" sz="4400" i="1" dirty="0" err="1">
                <a:solidFill>
                  <a:schemeClr val="dk1"/>
                </a:solidFill>
              </a:rPr>
              <a:t>sudo</a:t>
            </a:r>
            <a:r>
              <a:rPr lang="en-US" sz="4400" i="1" dirty="0">
                <a:solidFill>
                  <a:schemeClr val="dk1"/>
                </a:solidFill>
              </a:rPr>
              <a:t> and no password.</a:t>
            </a:r>
            <a:endParaRPr sz="4400" i="1" dirty="0">
              <a:solidFill>
                <a:schemeClr val="dk1"/>
              </a:solidFill>
            </a:endParaRPr>
          </a:p>
        </p:txBody>
      </p:sp>
      <p:pic>
        <p:nvPicPr>
          <p:cNvPr id="2431" name="Google Shape;2431;p148"/>
          <p:cNvPicPr preferRelativeResize="0"/>
          <p:nvPr/>
        </p:nvPicPr>
        <p:blipFill rotWithShape="1">
          <a:blip r:embed="rId3">
            <a:alphaModFix/>
          </a:blip>
          <a:srcRect b="23059"/>
          <a:stretch/>
        </p:blipFill>
        <p:spPr>
          <a:xfrm>
            <a:off x="11780925" y="2660436"/>
            <a:ext cx="11690679" cy="9136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pic>
        <p:nvPicPr>
          <p:cNvPr id="2436" name="Google Shape;2436;p14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37" name="Google Shape;2437;p14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14</a:t>
            </a:fld>
            <a:endParaRPr sz="1600"/>
          </a:p>
        </p:txBody>
      </p:sp>
      <p:sp>
        <p:nvSpPr>
          <p:cNvPr id="2438" name="Google Shape;2438;p149"/>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Avoiding Detection</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439" name="Google Shape;2439;p149"/>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1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Open Web Port</a:t>
            </a:r>
            <a:endParaRPr b="1">
              <a:latin typeface="Roboto"/>
              <a:ea typeface="Roboto"/>
              <a:cs typeface="Roboto"/>
              <a:sym typeface="Roboto"/>
            </a:endParaRPr>
          </a:p>
        </p:txBody>
      </p:sp>
      <p:sp>
        <p:nvSpPr>
          <p:cNvPr id="2445" name="Google Shape;2445;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2446" name="Google Shape;2446;p15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HTTP Request Size Monitor Alert</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Sum of request bytes exceed 3500 per minute</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Alert triggered after 3500 bytes</a:t>
            </a:r>
            <a:endParaRPr sz="4400">
              <a:solidFill>
                <a:schemeClr val="dk1"/>
              </a:solidFill>
            </a:endParaRPr>
          </a:p>
          <a:p>
            <a:pPr marL="0" lvl="0" indent="0" algn="l" rtl="0">
              <a:spcBef>
                <a:spcPts val="1000"/>
              </a:spcBef>
              <a:spcAft>
                <a:spcPts val="0"/>
              </a:spcAft>
              <a:buNone/>
            </a:pPr>
            <a:endParaRPr sz="4400">
              <a:solidFill>
                <a:schemeClr val="dk1"/>
              </a:solidFill>
            </a:endParaRPr>
          </a:p>
          <a:p>
            <a:pPr marL="0" marR="0" lvl="0" indent="0" algn="l" rtl="0">
              <a:lnSpc>
                <a:spcPct val="115000"/>
              </a:lnSpc>
              <a:spcBef>
                <a:spcPts val="1200"/>
              </a:spcBef>
              <a:spcAft>
                <a:spcPts val="0"/>
              </a:spcAft>
              <a:buNone/>
            </a:pPr>
            <a:r>
              <a:rPr lang="en-US" sz="4400" b="1">
                <a:solidFill>
                  <a:schemeClr val="dk1"/>
                </a:solidFill>
              </a:rPr>
              <a:t>Mitigating Detection</a:t>
            </a:r>
            <a:endParaRPr sz="4400" b="1">
              <a:solidFill>
                <a:schemeClr val="dk1"/>
              </a:solidFill>
            </a:endParaRPr>
          </a:p>
          <a:p>
            <a:pPr marL="457200" marR="0" lvl="0" indent="-508000" algn="l" rtl="0">
              <a:lnSpc>
                <a:spcPct val="115000"/>
              </a:lnSpc>
              <a:spcBef>
                <a:spcPts val="1000"/>
              </a:spcBef>
              <a:spcAft>
                <a:spcPts val="0"/>
              </a:spcAft>
              <a:buClr>
                <a:schemeClr val="dk1"/>
              </a:buClr>
              <a:buSzPts val="4400"/>
              <a:buChar char="●"/>
            </a:pPr>
            <a:r>
              <a:rPr lang="en-US" sz="4400">
                <a:solidFill>
                  <a:schemeClr val="dk1"/>
                </a:solidFill>
              </a:rPr>
              <a:t>Enumerating is noisy</a:t>
            </a:r>
            <a:endParaRPr sz="4400">
              <a:solidFill>
                <a:schemeClr val="dk1"/>
              </a:solidFill>
            </a:endParaRPr>
          </a:p>
          <a:p>
            <a:pPr marL="457200" marR="0" lvl="0" indent="-508000" algn="l" rtl="0">
              <a:lnSpc>
                <a:spcPct val="115000"/>
              </a:lnSpc>
              <a:spcBef>
                <a:spcPts val="0"/>
              </a:spcBef>
              <a:spcAft>
                <a:spcPts val="1000"/>
              </a:spcAft>
              <a:buClr>
                <a:schemeClr val="dk1"/>
              </a:buClr>
              <a:buSzPts val="4400"/>
              <a:buChar char="●"/>
            </a:pPr>
            <a:r>
              <a:rPr lang="en-US" sz="4400">
                <a:solidFill>
                  <a:schemeClr val="dk1"/>
                </a:solidFill>
              </a:rPr>
              <a:t>Alert is reliable, but can generate false positives</a:t>
            </a:r>
            <a:endParaRPr sz="4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15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Enumeration</a:t>
            </a:r>
            <a:endParaRPr/>
          </a:p>
        </p:txBody>
      </p:sp>
      <p:sp>
        <p:nvSpPr>
          <p:cNvPr id="2452" name="Google Shape;2452;p1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453" name="Google Shape;2453;p15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Excessive HTTP Errors Alert</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Top 5 response status code surpasses 400 every 5 minutes</a:t>
            </a:r>
            <a:endParaRPr sz="4400">
              <a:solidFill>
                <a:schemeClr val="dk1"/>
              </a:solidFill>
            </a:endParaRPr>
          </a:p>
          <a:p>
            <a:pPr marL="0" lvl="0" indent="0" algn="l" rtl="0">
              <a:spcBef>
                <a:spcPts val="1000"/>
              </a:spcBef>
              <a:spcAft>
                <a:spcPts val="0"/>
              </a:spcAft>
              <a:buNone/>
            </a:pPr>
            <a:endParaRPr sz="4400">
              <a:solidFill>
                <a:schemeClr val="dk1"/>
              </a:solidFill>
            </a:endParaRPr>
          </a:p>
          <a:p>
            <a:pPr marL="0" lvl="0" indent="0" algn="l" rtl="0">
              <a:spcBef>
                <a:spcPts val="1200"/>
              </a:spcBef>
              <a:spcAft>
                <a:spcPts val="0"/>
              </a:spcAft>
              <a:buNone/>
            </a:pPr>
            <a:r>
              <a:rPr lang="en-US" sz="4400" b="1">
                <a:solidFill>
                  <a:schemeClr val="dk1"/>
                </a:solidFill>
              </a:rPr>
              <a:t>Mitigating Detection</a:t>
            </a:r>
            <a:endParaRPr sz="4400" b="1">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chemeClr val="dk1"/>
                </a:solidFill>
              </a:rPr>
              <a:t>Stagger attempts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chemeClr val="dk1"/>
                </a:solidFill>
              </a:rPr>
              <a:t>No</a:t>
            </a: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sp>
        <p:nvSpPr>
          <p:cNvPr id="2458" name="Google Shape;2458;p152"/>
          <p:cNvSpPr txBox="1">
            <a:spLocks noGrp="1"/>
          </p:cNvSpPr>
          <p:nvPr>
            <p:ph type="title"/>
          </p:nvPr>
        </p:nvSpPr>
        <p:spPr>
          <a:xfrm>
            <a:off x="731377" y="1864892"/>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a:latin typeface="Roboto"/>
                <a:ea typeface="Roboto"/>
                <a:cs typeface="Roboto"/>
                <a:sym typeface="Roboto"/>
              </a:rPr>
              <a:t>Questions?</a:t>
            </a:r>
            <a:endParaRPr>
              <a:latin typeface="Roboto"/>
              <a:ea typeface="Roboto"/>
              <a:cs typeface="Roboto"/>
              <a:sym typeface="Roboto"/>
            </a:endParaRPr>
          </a:p>
          <a:p>
            <a:pPr marL="0" lvl="0" indent="0" algn="ctr" rtl="0">
              <a:spcBef>
                <a:spcPts val="0"/>
              </a:spcBef>
              <a:spcAft>
                <a:spcPts val="0"/>
              </a:spcAft>
              <a:buNone/>
            </a:pPr>
            <a:endParaRPr sz="6800">
              <a:latin typeface="Roboto"/>
              <a:ea typeface="Roboto"/>
              <a:cs typeface="Roboto"/>
              <a:sym typeface="Roboto"/>
            </a:endParaRPr>
          </a:p>
        </p:txBody>
      </p:sp>
      <p:sp>
        <p:nvSpPr>
          <p:cNvPr id="2459" name="Google Shape;2459;p1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17</a:t>
            </a:fld>
            <a:endParaRPr/>
          </a:p>
        </p:txBody>
      </p:sp>
      <p:sp>
        <p:nvSpPr>
          <p:cNvPr id="2460" name="Google Shape;2460;p152"/>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461" name="Google Shape;2461;p152"/>
          <p:cNvPicPr preferRelativeResize="0"/>
          <p:nvPr/>
        </p:nvPicPr>
        <p:blipFill>
          <a:blip r:embed="rId3">
            <a:alphaModFix/>
          </a:blip>
          <a:stretch>
            <a:fillRect/>
          </a:stretch>
        </p:blipFill>
        <p:spPr>
          <a:xfrm>
            <a:off x="5840149" y="4309925"/>
            <a:ext cx="12697357" cy="8469026"/>
          </a:xfrm>
          <a:prstGeom prst="rect">
            <a:avLst/>
          </a:prstGeom>
          <a:noFill/>
          <a:ln>
            <a:noFill/>
          </a:ln>
        </p:spPr>
      </p:pic>
      <p:sp>
        <p:nvSpPr>
          <p:cNvPr id="2462" name="Google Shape;2462;p152"/>
          <p:cNvSpPr txBox="1"/>
          <p:nvPr/>
        </p:nvSpPr>
        <p:spPr>
          <a:xfrm>
            <a:off x="13909525" y="8036538"/>
            <a:ext cx="2854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b="1" i="1">
                <a:solidFill>
                  <a:schemeClr val="lt1"/>
                </a:solidFill>
              </a:rPr>
              <a:t>X-CORP</a:t>
            </a:r>
            <a:endParaRPr sz="5400" b="1" i="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77E6-63FB-4E87-B9AB-979231B1A515}"/>
              </a:ext>
            </a:extLst>
          </p:cNvPr>
          <p:cNvSpPr>
            <a:spLocks noGrp="1"/>
          </p:cNvSpPr>
          <p:nvPr>
            <p:ph type="title"/>
          </p:nvPr>
        </p:nvSpPr>
        <p:spPr/>
        <p:txBody>
          <a:bodyPr/>
          <a:lstStyle/>
          <a:p>
            <a:r>
              <a:rPr lang="en-US" dirty="0"/>
              <a:t>Table of Contents – Red Team</a:t>
            </a:r>
          </a:p>
        </p:txBody>
      </p:sp>
      <p:sp>
        <p:nvSpPr>
          <p:cNvPr id="3" name="Subtitle 2">
            <a:extLst>
              <a:ext uri="{FF2B5EF4-FFF2-40B4-BE49-F238E27FC236}">
                <a16:creationId xmlns:a16="http://schemas.microsoft.com/office/drawing/2014/main" id="{4A3A02CD-8E56-4B22-BED2-C045A83D753E}"/>
              </a:ext>
            </a:extLst>
          </p:cNvPr>
          <p:cNvSpPr>
            <a:spLocks noGrp="1"/>
          </p:cNvSpPr>
          <p:nvPr>
            <p:ph type="subTitle" idx="1"/>
          </p:nvPr>
        </p:nvSpPr>
        <p:spPr/>
        <p:txBody>
          <a:bodyPr/>
          <a:lstStyle/>
          <a:p>
            <a:r>
              <a:rPr lang="en-US" dirty="0"/>
              <a:t>This document contains the following resources:</a:t>
            </a:r>
          </a:p>
        </p:txBody>
      </p:sp>
      <p:sp>
        <p:nvSpPr>
          <p:cNvPr id="4" name="Slide Number Placeholder 3">
            <a:extLst>
              <a:ext uri="{FF2B5EF4-FFF2-40B4-BE49-F238E27FC236}">
                <a16:creationId xmlns:a16="http://schemas.microsoft.com/office/drawing/2014/main" id="{C1F5816E-8D01-4D89-9DC0-2BF7F1A77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Subtitle 4">
            <a:extLst>
              <a:ext uri="{FF2B5EF4-FFF2-40B4-BE49-F238E27FC236}">
                <a16:creationId xmlns:a16="http://schemas.microsoft.com/office/drawing/2014/main" id="{9CE779A0-2ECC-4EA8-9067-AEF0AC0C3CCD}"/>
              </a:ext>
            </a:extLst>
          </p:cNvPr>
          <p:cNvSpPr>
            <a:spLocks noGrp="1"/>
          </p:cNvSpPr>
          <p:nvPr>
            <p:ph type="subTitle" idx="2"/>
          </p:nvPr>
        </p:nvSpPr>
        <p:spPr/>
        <p:txBody>
          <a:bodyPr/>
          <a:lstStyle/>
          <a:p>
            <a:endParaRPr lang="en-US"/>
          </a:p>
        </p:txBody>
      </p:sp>
      <p:sp>
        <p:nvSpPr>
          <p:cNvPr id="6" name="Subtitle 5">
            <a:extLst>
              <a:ext uri="{FF2B5EF4-FFF2-40B4-BE49-F238E27FC236}">
                <a16:creationId xmlns:a16="http://schemas.microsoft.com/office/drawing/2014/main" id="{25700957-57C2-4870-9F51-06A8C2549107}"/>
              </a:ext>
            </a:extLst>
          </p:cNvPr>
          <p:cNvSpPr>
            <a:spLocks noGrp="1"/>
          </p:cNvSpPr>
          <p:nvPr>
            <p:ph type="subTitle" idx="3"/>
          </p:nvPr>
        </p:nvSpPr>
        <p:spPr/>
        <p:txBody>
          <a:bodyPr/>
          <a:lstStyle/>
          <a:p>
            <a:r>
              <a:rPr lang="en-US" b="1" dirty="0"/>
              <a:t>Network Topology &amp; Critical Vulnerabilities</a:t>
            </a:r>
          </a:p>
        </p:txBody>
      </p:sp>
      <p:sp>
        <p:nvSpPr>
          <p:cNvPr id="7" name="Subtitle 6">
            <a:extLst>
              <a:ext uri="{FF2B5EF4-FFF2-40B4-BE49-F238E27FC236}">
                <a16:creationId xmlns:a16="http://schemas.microsoft.com/office/drawing/2014/main" id="{54ECCEF4-C6C9-41C6-B5A3-05C661C950E7}"/>
              </a:ext>
            </a:extLst>
          </p:cNvPr>
          <p:cNvSpPr>
            <a:spLocks noGrp="1"/>
          </p:cNvSpPr>
          <p:nvPr>
            <p:ph type="subTitle" idx="4"/>
          </p:nvPr>
        </p:nvSpPr>
        <p:spPr/>
        <p:txBody>
          <a:bodyPr/>
          <a:lstStyle/>
          <a:p>
            <a:r>
              <a:rPr lang="en-US" b="1" dirty="0"/>
              <a:t>Exploits Used</a:t>
            </a:r>
            <a:endParaRPr lang="en-US" dirty="0"/>
          </a:p>
        </p:txBody>
      </p:sp>
      <p:sp>
        <p:nvSpPr>
          <p:cNvPr id="8" name="Subtitle 7">
            <a:extLst>
              <a:ext uri="{FF2B5EF4-FFF2-40B4-BE49-F238E27FC236}">
                <a16:creationId xmlns:a16="http://schemas.microsoft.com/office/drawing/2014/main" id="{833D604F-C013-4F62-A3FB-02963672BD08}"/>
              </a:ext>
            </a:extLst>
          </p:cNvPr>
          <p:cNvSpPr>
            <a:spLocks noGrp="1"/>
          </p:cNvSpPr>
          <p:nvPr>
            <p:ph type="subTitle" idx="5"/>
          </p:nvPr>
        </p:nvSpPr>
        <p:spPr/>
        <p:txBody>
          <a:bodyPr/>
          <a:lstStyle/>
          <a:p>
            <a:r>
              <a:rPr lang="en-US" b="1" dirty="0"/>
              <a:t>Avoiding Detection</a:t>
            </a:r>
            <a:endParaRPr lang="en-US" dirty="0"/>
          </a:p>
        </p:txBody>
      </p:sp>
      <p:sp>
        <p:nvSpPr>
          <p:cNvPr id="9" name="Subtitle 8">
            <a:extLst>
              <a:ext uri="{FF2B5EF4-FFF2-40B4-BE49-F238E27FC236}">
                <a16:creationId xmlns:a16="http://schemas.microsoft.com/office/drawing/2014/main" id="{9A1D9083-3018-4115-AA50-5508F8FB1441}"/>
              </a:ext>
            </a:extLst>
          </p:cNvPr>
          <p:cNvSpPr>
            <a:spLocks noGrp="1"/>
          </p:cNvSpPr>
          <p:nvPr>
            <p:ph type="subTitle" idx="6"/>
          </p:nvPr>
        </p:nvSpPr>
        <p:spPr/>
        <p:txBody>
          <a:bodyPr/>
          <a:lstStyle/>
          <a:p>
            <a:r>
              <a:rPr lang="en-US" b="1" dirty="0"/>
              <a:t>Questions</a:t>
            </a:r>
            <a:endParaRPr lang="en-US" dirty="0"/>
          </a:p>
        </p:txBody>
      </p:sp>
    </p:spTree>
    <p:extLst>
      <p:ext uri="{BB962C8B-B14F-4D97-AF65-F5344CB8AC3E}">
        <p14:creationId xmlns:p14="http://schemas.microsoft.com/office/powerpoint/2010/main" val="212815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2344" name="Google Shape;2344;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45" name="Google Shape;2345;p138"/>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
        <p:nvSpPr>
          <p:cNvPr id="2346" name="Google Shape;2346;p138"/>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marL="0" lvl="0" indent="0" algn="ctr" rtl="0">
              <a:spcBef>
                <a:spcPts val="0"/>
              </a:spcBef>
              <a:spcAft>
                <a:spcPts val="0"/>
              </a:spcAft>
              <a:buClr>
                <a:schemeClr val="dk1"/>
              </a:buClr>
              <a:buSzPts val="1100"/>
              <a:buFont typeface="Arial"/>
              <a:buNone/>
            </a:pPr>
            <a:r>
              <a:rPr lang="en-US">
                <a:solidFill>
                  <a:schemeClr val="lt1"/>
                </a:solidFill>
              </a:rPr>
              <a:t>&amp; Critical Vulnerabilities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47" name="Google Shape;2347;p138"/>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139"/>
          <p:cNvSpPr txBox="1">
            <a:spLocks noGrp="1"/>
          </p:cNvSpPr>
          <p:nvPr>
            <p:ph type="body" idx="2"/>
          </p:nvPr>
        </p:nvSpPr>
        <p:spPr>
          <a:xfrm>
            <a:off x="307587" y="2427933"/>
            <a:ext cx="17860800" cy="10393500"/>
          </a:xfrm>
          <a:prstGeom prst="rect">
            <a:avLst/>
          </a:prstGeom>
          <a:solidFill>
            <a:srgbClr val="1D8BE6">
              <a:alpha val="14530"/>
            </a:srgbClr>
          </a:solidFill>
        </p:spPr>
        <p:txBody>
          <a:bodyPr spcFirstLastPara="1" wrap="square" lIns="1219000" tIns="0" rIns="1219000" bIns="2437975" anchor="t" anchorCtr="0">
            <a:noAutofit/>
          </a:bodyPr>
          <a:lstStyle/>
          <a:p>
            <a:pPr marL="0" lvl="0" indent="0" algn="l" rtl="0">
              <a:spcBef>
                <a:spcPts val="0"/>
              </a:spcBef>
              <a:spcAft>
                <a:spcPts val="2100"/>
              </a:spcAft>
              <a:buNone/>
            </a:pPr>
            <a:endParaRPr/>
          </a:p>
        </p:txBody>
      </p:sp>
      <p:sp>
        <p:nvSpPr>
          <p:cNvPr id="2353" name="Google Shape;2353;p139"/>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400">
                <a:latin typeface="Roboto Black"/>
                <a:ea typeface="Roboto Black"/>
                <a:cs typeface="Roboto Black"/>
                <a:sym typeface="Roboto Black"/>
              </a:rPr>
              <a:t>Network</a:t>
            </a:r>
            <a:endParaRPr sz="2400" b="1"/>
          </a:p>
          <a:p>
            <a:pPr marL="0" lvl="0" indent="0" algn="l" rtl="0">
              <a:spcBef>
                <a:spcPts val="0"/>
              </a:spcBef>
              <a:spcAft>
                <a:spcPts val="0"/>
              </a:spcAft>
              <a:buClr>
                <a:schemeClr val="dk1"/>
              </a:buClr>
              <a:buSzPts val="2900"/>
              <a:buFont typeface="Arial"/>
              <a:buNone/>
            </a:pPr>
            <a:r>
              <a:rPr lang="en-US" sz="2400"/>
              <a:t>Address Range: 192.168.1.0/24</a:t>
            </a:r>
            <a:endParaRPr sz="2400"/>
          </a:p>
          <a:p>
            <a:pPr marL="0" lvl="0" indent="0" algn="l" rtl="0">
              <a:spcBef>
                <a:spcPts val="0"/>
              </a:spcBef>
              <a:spcAft>
                <a:spcPts val="0"/>
              </a:spcAft>
              <a:buClr>
                <a:schemeClr val="dk1"/>
              </a:buClr>
              <a:buSzPts val="2900"/>
              <a:buFont typeface="Arial"/>
              <a:buNone/>
            </a:pPr>
            <a:r>
              <a:rPr lang="en-US" sz="2400"/>
              <a:t>Netmask: 255.255.255.0</a:t>
            </a:r>
            <a:endParaRPr sz="2400"/>
          </a:p>
          <a:p>
            <a:pPr marL="0" lvl="0" indent="0" algn="l" rtl="0">
              <a:spcBef>
                <a:spcPts val="0"/>
              </a:spcBef>
              <a:spcAft>
                <a:spcPts val="0"/>
              </a:spcAft>
              <a:buClr>
                <a:schemeClr val="dk1"/>
              </a:buClr>
              <a:buSzPts val="2900"/>
              <a:buFont typeface="Arial"/>
              <a:buNone/>
            </a:pPr>
            <a:r>
              <a:rPr lang="en-US" sz="2400"/>
              <a:t>Gateway: 192.168.1.1</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latin typeface="Roboto Black"/>
                <a:ea typeface="Roboto Black"/>
                <a:cs typeface="Roboto Black"/>
                <a:sym typeface="Roboto Black"/>
              </a:rPr>
              <a:t>Machines</a:t>
            </a:r>
            <a:endParaRPr sz="24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sz="2400"/>
              <a:t>IPv4: 192.168.1.90</a:t>
            </a:r>
            <a:endParaRPr sz="2400"/>
          </a:p>
          <a:p>
            <a:pPr marL="0" lvl="0" indent="0" algn="l" rtl="0">
              <a:spcBef>
                <a:spcPts val="0"/>
              </a:spcBef>
              <a:spcAft>
                <a:spcPts val="0"/>
              </a:spcAft>
              <a:buClr>
                <a:schemeClr val="dk1"/>
              </a:buClr>
              <a:buSzPts val="2900"/>
              <a:buFont typeface="Arial"/>
              <a:buNone/>
            </a:pPr>
            <a:r>
              <a:rPr lang="en-US" sz="2400"/>
              <a:t>OS: Linux	</a:t>
            </a:r>
            <a:endParaRPr sz="2400"/>
          </a:p>
          <a:p>
            <a:pPr marL="0" lvl="0" indent="0" algn="l" rtl="0">
              <a:spcBef>
                <a:spcPts val="0"/>
              </a:spcBef>
              <a:spcAft>
                <a:spcPts val="0"/>
              </a:spcAft>
              <a:buClr>
                <a:schemeClr val="dk1"/>
              </a:buClr>
              <a:buSzPts val="2900"/>
              <a:buFont typeface="Arial"/>
              <a:buNone/>
            </a:pPr>
            <a:r>
              <a:rPr lang="en-US" sz="2400"/>
              <a:t>Hostname: Kali</a:t>
            </a:r>
            <a:endParaRPr sz="2400"/>
          </a:p>
          <a:p>
            <a:pPr marL="0" lvl="0" indent="0" algn="l" rtl="0">
              <a:spcBef>
                <a:spcPts val="0"/>
              </a:spcBef>
              <a:spcAft>
                <a:spcPts val="0"/>
              </a:spcAft>
              <a:buClr>
                <a:schemeClr val="dk1"/>
              </a:buClr>
              <a:buSzPts val="2900"/>
              <a:buFont typeface="Arial"/>
              <a:buNone/>
            </a:pPr>
            <a:r>
              <a:rPr lang="en-US" sz="2400"/>
              <a:t>Role: Attack Machine	</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192.168.1.110</a:t>
            </a:r>
            <a:endParaRPr sz="2400"/>
          </a:p>
          <a:p>
            <a:pPr marL="0" lvl="0" indent="0" algn="l" rtl="0">
              <a:spcBef>
                <a:spcPts val="0"/>
              </a:spcBef>
              <a:spcAft>
                <a:spcPts val="0"/>
              </a:spcAft>
              <a:buClr>
                <a:schemeClr val="dk1"/>
              </a:buClr>
              <a:buSzPts val="2900"/>
              <a:buFont typeface="Arial"/>
              <a:buNone/>
            </a:pPr>
            <a:r>
              <a:rPr lang="en-US" sz="2400"/>
              <a:t>OS: Linux	</a:t>
            </a:r>
            <a:endParaRPr sz="2400"/>
          </a:p>
          <a:p>
            <a:pPr marL="0" lvl="0" indent="0" algn="l" rtl="0">
              <a:spcBef>
                <a:spcPts val="0"/>
              </a:spcBef>
              <a:spcAft>
                <a:spcPts val="0"/>
              </a:spcAft>
              <a:buClr>
                <a:schemeClr val="dk1"/>
              </a:buClr>
              <a:buSzPts val="2900"/>
              <a:buFont typeface="Arial"/>
              <a:buNone/>
            </a:pPr>
            <a:r>
              <a:rPr lang="en-US" sz="2400"/>
              <a:t>Hostname: Target 1</a:t>
            </a:r>
            <a:endParaRPr sz="2400"/>
          </a:p>
          <a:p>
            <a:pPr marL="0" lvl="0" indent="0" algn="l" rtl="0">
              <a:spcBef>
                <a:spcPts val="0"/>
              </a:spcBef>
              <a:spcAft>
                <a:spcPts val="0"/>
              </a:spcAft>
              <a:buClr>
                <a:schemeClr val="dk1"/>
              </a:buClr>
              <a:buSzPts val="2900"/>
              <a:buFont typeface="Arial"/>
              <a:buNone/>
            </a:pPr>
            <a:r>
              <a:rPr lang="en-US" sz="2400"/>
              <a:t>Role: Target Machine</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192.168.1.115</a:t>
            </a:r>
            <a:endParaRPr sz="2400"/>
          </a:p>
          <a:p>
            <a:pPr marL="0" lvl="0" indent="0" algn="l" rtl="0">
              <a:spcBef>
                <a:spcPts val="0"/>
              </a:spcBef>
              <a:spcAft>
                <a:spcPts val="0"/>
              </a:spcAft>
              <a:buClr>
                <a:schemeClr val="dk1"/>
              </a:buClr>
              <a:buSzPts val="2900"/>
              <a:buFont typeface="Arial"/>
              <a:buNone/>
            </a:pPr>
            <a:r>
              <a:rPr lang="en-US" sz="2400"/>
              <a:t>OS: Linux	</a:t>
            </a:r>
            <a:endParaRPr sz="2400"/>
          </a:p>
          <a:p>
            <a:pPr marL="0" lvl="0" indent="0" algn="l" rtl="0">
              <a:spcBef>
                <a:spcPts val="0"/>
              </a:spcBef>
              <a:spcAft>
                <a:spcPts val="0"/>
              </a:spcAft>
              <a:buClr>
                <a:schemeClr val="dk1"/>
              </a:buClr>
              <a:buSzPts val="2900"/>
              <a:buFont typeface="Arial"/>
              <a:buNone/>
            </a:pPr>
            <a:r>
              <a:rPr lang="en-US" sz="2400"/>
              <a:t>Hostname: Target 2</a:t>
            </a:r>
            <a:endParaRPr sz="2400"/>
          </a:p>
          <a:p>
            <a:pPr marL="0" lvl="0" indent="0" algn="l" rtl="0">
              <a:spcBef>
                <a:spcPts val="0"/>
              </a:spcBef>
              <a:spcAft>
                <a:spcPts val="0"/>
              </a:spcAft>
              <a:buClr>
                <a:schemeClr val="dk1"/>
              </a:buClr>
              <a:buSzPts val="2900"/>
              <a:buFont typeface="Arial"/>
              <a:buNone/>
            </a:pPr>
            <a:r>
              <a:rPr lang="en-US" sz="2400"/>
              <a:t>Role: Target Machine</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192.168.1.100</a:t>
            </a:r>
            <a:endParaRPr sz="2400"/>
          </a:p>
          <a:p>
            <a:pPr marL="0" lvl="0" indent="0" algn="l" rtl="0">
              <a:spcBef>
                <a:spcPts val="0"/>
              </a:spcBef>
              <a:spcAft>
                <a:spcPts val="0"/>
              </a:spcAft>
              <a:buClr>
                <a:schemeClr val="dk1"/>
              </a:buClr>
              <a:buSzPts val="2900"/>
              <a:buFont typeface="Arial"/>
              <a:buNone/>
            </a:pPr>
            <a:r>
              <a:rPr lang="en-US" sz="2400"/>
              <a:t>OS: Linux</a:t>
            </a:r>
            <a:endParaRPr sz="2400"/>
          </a:p>
          <a:p>
            <a:pPr marL="0" lvl="0" indent="0" algn="l" rtl="0">
              <a:spcBef>
                <a:spcPts val="0"/>
              </a:spcBef>
              <a:spcAft>
                <a:spcPts val="0"/>
              </a:spcAft>
              <a:buClr>
                <a:schemeClr val="dk1"/>
              </a:buClr>
              <a:buSzPts val="2900"/>
              <a:buFont typeface="Arial"/>
              <a:buNone/>
            </a:pPr>
            <a:r>
              <a:rPr lang="en-US" sz="2400"/>
              <a:t>Hostname: ELK</a:t>
            </a:r>
            <a:endParaRPr sz="2400"/>
          </a:p>
          <a:p>
            <a:pPr marL="0" lvl="0" indent="0" algn="l" rtl="0">
              <a:spcBef>
                <a:spcPts val="0"/>
              </a:spcBef>
              <a:spcAft>
                <a:spcPts val="0"/>
              </a:spcAft>
              <a:buClr>
                <a:schemeClr val="dk1"/>
              </a:buClr>
              <a:buSzPts val="2900"/>
              <a:buFont typeface="Arial"/>
              <a:buNone/>
            </a:pPr>
            <a:r>
              <a:rPr lang="en-US" sz="2400"/>
              <a:t>Role: Network Monitoring</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None/>
            </a:pPr>
            <a:endParaRPr sz="2400"/>
          </a:p>
        </p:txBody>
      </p:sp>
      <p:sp>
        <p:nvSpPr>
          <p:cNvPr id="2354" name="Google Shape;2354;p139"/>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pic>
        <p:nvPicPr>
          <p:cNvPr id="2355" name="Google Shape;2355;p139"/>
          <p:cNvPicPr preferRelativeResize="0"/>
          <p:nvPr/>
        </p:nvPicPr>
        <p:blipFill>
          <a:blip r:embed="rId3">
            <a:alphaModFix/>
          </a:blip>
          <a:stretch>
            <a:fillRect/>
          </a:stretch>
        </p:blipFill>
        <p:spPr>
          <a:xfrm>
            <a:off x="307575" y="2427925"/>
            <a:ext cx="17860800" cy="1039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1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61" name="Google Shape;2361;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62" name="Google Shape;2362;p1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63" name="Google Shape;2363;p140"/>
          <p:cNvGraphicFramePr/>
          <p:nvPr/>
        </p:nvGraphicFramePr>
        <p:xfrm>
          <a:off x="703375" y="3631175"/>
          <a:ext cx="22244700" cy="8631095"/>
        </p:xfrm>
        <a:graphic>
          <a:graphicData uri="http://schemas.openxmlformats.org/drawingml/2006/table">
            <a:tbl>
              <a:tblPr>
                <a:noFill/>
                <a:tableStyleId>{8CF6E1DC-6ECD-4282-8A84-482F6945BA99}</a:tableStyleId>
              </a:tblPr>
              <a:tblGrid>
                <a:gridCol w="7414900">
                  <a:extLst>
                    <a:ext uri="{9D8B030D-6E8A-4147-A177-3AD203B41FA5}">
                      <a16:colId xmlns:a16="http://schemas.microsoft.com/office/drawing/2014/main" val="20000"/>
                    </a:ext>
                  </a:extLst>
                </a:gridCol>
                <a:gridCol w="7414900">
                  <a:extLst>
                    <a:ext uri="{9D8B030D-6E8A-4147-A177-3AD203B41FA5}">
                      <a16:colId xmlns:a16="http://schemas.microsoft.com/office/drawing/2014/main" val="20001"/>
                    </a:ext>
                  </a:extLst>
                </a:gridCol>
                <a:gridCol w="7414900">
                  <a:extLst>
                    <a:ext uri="{9D8B030D-6E8A-4147-A177-3AD203B41FA5}">
                      <a16:colId xmlns:a16="http://schemas.microsoft.com/office/drawing/2014/main" val="20002"/>
                    </a:ext>
                  </a:extLst>
                </a:gridCol>
              </a:tblGrid>
              <a:tr h="950225">
                <a:tc>
                  <a:txBody>
                    <a:bodyPr/>
                    <a:lstStyle/>
                    <a:p>
                      <a:pPr marL="0" lvl="0" indent="0" algn="l" rtl="0">
                        <a:spcBef>
                          <a:spcPts val="0"/>
                        </a:spcBef>
                        <a:spcAft>
                          <a:spcPts val="0"/>
                        </a:spcAft>
                        <a:buNone/>
                      </a:pPr>
                      <a:r>
                        <a:rPr lang="en-US" sz="3600" b="1">
                          <a:solidFill>
                            <a:srgbClr val="FFFFFF"/>
                          </a:solidFill>
                          <a:latin typeface="Roboto"/>
                          <a:ea typeface="Roboto"/>
                          <a:cs typeface="Roboto"/>
                          <a:sym typeface="Roboto"/>
                        </a:rPr>
                        <a:t>Vulnerability</a:t>
                      </a:r>
                      <a:endParaRPr sz="3600"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US" sz="3600" b="1">
                          <a:solidFill>
                            <a:srgbClr val="FFFFFF"/>
                          </a:solidFill>
                          <a:latin typeface="Roboto"/>
                          <a:ea typeface="Roboto"/>
                          <a:cs typeface="Roboto"/>
                          <a:sym typeface="Roboto"/>
                        </a:rPr>
                        <a:t>Description</a:t>
                      </a:r>
                      <a:endParaRPr sz="3600"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US" sz="3600" b="1">
                          <a:solidFill>
                            <a:srgbClr val="FFFFFF"/>
                          </a:solidFill>
                          <a:latin typeface="Roboto"/>
                          <a:ea typeface="Roboto"/>
                          <a:cs typeface="Roboto"/>
                          <a:sym typeface="Roboto"/>
                        </a:rPr>
                        <a:t>Impact</a:t>
                      </a:r>
                      <a:endParaRPr sz="3600"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834650">
                <a:tc>
                  <a:txBody>
                    <a:bodyPr/>
                    <a:lstStyle/>
                    <a:p>
                      <a:pPr marL="0" lvl="0" indent="0" algn="l" rtl="0">
                        <a:spcBef>
                          <a:spcPts val="0"/>
                        </a:spcBef>
                        <a:spcAft>
                          <a:spcPts val="0"/>
                        </a:spcAft>
                        <a:buNone/>
                      </a:pPr>
                      <a:r>
                        <a:rPr lang="en-US" sz="3600">
                          <a:latin typeface="Roboto"/>
                          <a:ea typeface="Roboto"/>
                          <a:cs typeface="Roboto"/>
                          <a:sym typeface="Roboto"/>
                        </a:rPr>
                        <a:t>Open Web Port (Port 80)</a:t>
                      </a:r>
                      <a:endParaRPr sz="3600">
                        <a:latin typeface="Roboto"/>
                        <a:ea typeface="Roboto"/>
                        <a:cs typeface="Roboto"/>
                        <a:sym typeface="Roboto"/>
                      </a:endParaRPr>
                    </a:p>
                    <a:p>
                      <a:pPr marL="0" lvl="0" indent="0" algn="l" rtl="0">
                        <a:spcBef>
                          <a:spcPts val="0"/>
                        </a:spcBef>
                        <a:spcAft>
                          <a:spcPts val="0"/>
                        </a:spcAft>
                        <a:buNone/>
                      </a:pPr>
                      <a:r>
                        <a:rPr lang="en-US" sz="3600">
                          <a:latin typeface="Roboto"/>
                          <a:ea typeface="Roboto"/>
                          <a:cs typeface="Roboto"/>
                          <a:sym typeface="Roboto"/>
                        </a:rPr>
                        <a:t>CVE-2019-6579 </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600">
                          <a:latin typeface="Roboto"/>
                          <a:ea typeface="Roboto"/>
                          <a:cs typeface="Roboto"/>
                          <a:sym typeface="Roboto"/>
                        </a:rPr>
                        <a:t>Port 80 is commonly used for web communication and if left open and unsecure, it can allow public access. </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600">
                          <a:latin typeface="Roboto"/>
                          <a:ea typeface="Roboto"/>
                          <a:cs typeface="Roboto"/>
                          <a:sym typeface="Roboto"/>
                        </a:rPr>
                        <a:t>Allows access into business resources.</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1834650">
                <a:tc>
                  <a:txBody>
                    <a:bodyPr/>
                    <a:lstStyle/>
                    <a:p>
                      <a:pPr marL="0" lvl="0" indent="0" algn="l" rtl="0">
                        <a:spcBef>
                          <a:spcPts val="0"/>
                        </a:spcBef>
                        <a:spcAft>
                          <a:spcPts val="0"/>
                        </a:spcAft>
                        <a:buNone/>
                      </a:pPr>
                      <a:r>
                        <a:rPr lang="en-US" sz="3600">
                          <a:latin typeface="Roboto"/>
                          <a:ea typeface="Roboto"/>
                          <a:cs typeface="Roboto"/>
                          <a:sym typeface="Roboto"/>
                        </a:rPr>
                        <a:t>Unfiltered SSH Port ( Port 22)</a:t>
                      </a:r>
                      <a:endParaRPr sz="3600">
                        <a:latin typeface="Roboto"/>
                        <a:ea typeface="Roboto"/>
                        <a:cs typeface="Roboto"/>
                        <a:sym typeface="Roboto"/>
                      </a:endParaRPr>
                    </a:p>
                    <a:p>
                      <a:pPr marL="0" lvl="0" indent="0" algn="l" rtl="0">
                        <a:spcBef>
                          <a:spcPts val="0"/>
                        </a:spcBef>
                        <a:spcAft>
                          <a:spcPts val="0"/>
                        </a:spcAft>
                        <a:buNone/>
                      </a:pPr>
                      <a:r>
                        <a:rPr lang="en-US" sz="3600">
                          <a:latin typeface="Roboto"/>
                          <a:ea typeface="Roboto"/>
                          <a:cs typeface="Roboto"/>
                          <a:sym typeface="Roboto"/>
                        </a:rPr>
                        <a:t>CVE-2002-1715</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600">
                          <a:latin typeface="Roboto"/>
                          <a:ea typeface="Roboto"/>
                          <a:cs typeface="Roboto"/>
                          <a:sym typeface="Roboto"/>
                        </a:rPr>
                        <a:t>Port 22, also known as the secure shell port, allows a user to remotely connect to another machine on a network via remote command execution.</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600">
                          <a:latin typeface="Roboto"/>
                          <a:ea typeface="Roboto"/>
                          <a:cs typeface="Roboto"/>
                          <a:sym typeface="Roboto"/>
                        </a:rPr>
                        <a:t>SSH into target machine.</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1834650">
                <a:tc>
                  <a:txBody>
                    <a:bodyPr/>
                    <a:lstStyle/>
                    <a:p>
                      <a:pPr marL="0" lvl="0" indent="0" algn="l" rtl="0">
                        <a:spcBef>
                          <a:spcPts val="0"/>
                        </a:spcBef>
                        <a:spcAft>
                          <a:spcPts val="0"/>
                        </a:spcAft>
                        <a:buNone/>
                      </a:pPr>
                      <a:r>
                        <a:rPr lang="en-US" sz="3600">
                          <a:latin typeface="Roboto"/>
                          <a:ea typeface="Roboto"/>
                          <a:cs typeface="Roboto"/>
                          <a:sym typeface="Roboto"/>
                        </a:rPr>
                        <a:t> User Enumeration</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600"/>
                        <a:t>Web application vulnerability that allows attackers to use bruteforce techniques to validate users on a network.</a:t>
                      </a:r>
                      <a:endParaRPr sz="3600"/>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600"/>
                        <a:t>Enumerate a list of users.</a:t>
                      </a:r>
                      <a:endParaRPr sz="3600"/>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4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69" name="Google Shape;2369;p1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70" name="Google Shape;2370;p14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71" name="Google Shape;2371;p141"/>
          <p:cNvGraphicFramePr/>
          <p:nvPr>
            <p:extLst>
              <p:ext uri="{D42A27DB-BD31-4B8C-83A1-F6EECF244321}">
                <p14:modId xmlns:p14="http://schemas.microsoft.com/office/powerpoint/2010/main" val="3903603455"/>
              </p:ext>
            </p:extLst>
          </p:nvPr>
        </p:nvGraphicFramePr>
        <p:xfrm>
          <a:off x="703375" y="3631175"/>
          <a:ext cx="22244700" cy="6454175"/>
        </p:xfrm>
        <a:graphic>
          <a:graphicData uri="http://schemas.openxmlformats.org/drawingml/2006/table">
            <a:tbl>
              <a:tblPr>
                <a:noFill/>
                <a:tableStyleId>{8CF6E1DC-6ECD-4282-8A84-482F6945BA99}</a:tableStyleId>
              </a:tblPr>
              <a:tblGrid>
                <a:gridCol w="7414900">
                  <a:extLst>
                    <a:ext uri="{9D8B030D-6E8A-4147-A177-3AD203B41FA5}">
                      <a16:colId xmlns:a16="http://schemas.microsoft.com/office/drawing/2014/main" val="20000"/>
                    </a:ext>
                  </a:extLst>
                </a:gridCol>
                <a:gridCol w="7414900">
                  <a:extLst>
                    <a:ext uri="{9D8B030D-6E8A-4147-A177-3AD203B41FA5}">
                      <a16:colId xmlns:a16="http://schemas.microsoft.com/office/drawing/2014/main" val="20001"/>
                    </a:ext>
                  </a:extLst>
                </a:gridCol>
                <a:gridCol w="7414900">
                  <a:extLst>
                    <a:ext uri="{9D8B030D-6E8A-4147-A177-3AD203B41FA5}">
                      <a16:colId xmlns:a16="http://schemas.microsoft.com/office/drawing/2014/main" val="20002"/>
                    </a:ext>
                  </a:extLst>
                </a:gridCol>
              </a:tblGrid>
              <a:tr h="950225">
                <a:tc>
                  <a:txBody>
                    <a:bodyPr/>
                    <a:lstStyle/>
                    <a:p>
                      <a:pPr marL="0" lvl="0" indent="0" algn="l" rtl="0">
                        <a:spcBef>
                          <a:spcPts val="0"/>
                        </a:spcBef>
                        <a:spcAft>
                          <a:spcPts val="0"/>
                        </a:spcAft>
                        <a:buNone/>
                      </a:pPr>
                      <a:r>
                        <a:rPr lang="en-US" sz="3600" b="1">
                          <a:solidFill>
                            <a:srgbClr val="FFFFFF"/>
                          </a:solidFill>
                          <a:latin typeface="Roboto"/>
                          <a:ea typeface="Roboto"/>
                          <a:cs typeface="Roboto"/>
                          <a:sym typeface="Roboto"/>
                        </a:rPr>
                        <a:t>Vulnerability</a:t>
                      </a:r>
                      <a:endParaRPr sz="3600"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US" sz="3600" b="1">
                          <a:solidFill>
                            <a:srgbClr val="FFFFFF"/>
                          </a:solidFill>
                          <a:latin typeface="Roboto"/>
                          <a:ea typeface="Roboto"/>
                          <a:cs typeface="Roboto"/>
                          <a:sym typeface="Roboto"/>
                        </a:rPr>
                        <a:t>Description</a:t>
                      </a:r>
                      <a:endParaRPr sz="3600"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US" sz="3600" b="1">
                          <a:solidFill>
                            <a:srgbClr val="FFFFFF"/>
                          </a:solidFill>
                          <a:latin typeface="Roboto"/>
                          <a:ea typeface="Roboto"/>
                          <a:cs typeface="Roboto"/>
                          <a:sym typeface="Roboto"/>
                        </a:rPr>
                        <a:t>Impact</a:t>
                      </a:r>
                      <a:endParaRPr sz="3600"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834650">
                <a:tc>
                  <a:txBody>
                    <a:bodyPr/>
                    <a:lstStyle/>
                    <a:p>
                      <a:pPr marL="0" lvl="0" indent="0" algn="l" rtl="0">
                        <a:spcBef>
                          <a:spcPts val="0"/>
                        </a:spcBef>
                        <a:spcAft>
                          <a:spcPts val="0"/>
                        </a:spcAft>
                        <a:buNone/>
                      </a:pPr>
                      <a:r>
                        <a:rPr lang="en-US" sz="3600">
                          <a:latin typeface="Roboto"/>
                          <a:ea typeface="Roboto"/>
                          <a:cs typeface="Roboto"/>
                          <a:sym typeface="Roboto"/>
                        </a:rPr>
                        <a:t>Weak User Credentials</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600">
                          <a:latin typeface="Roboto"/>
                          <a:ea typeface="Roboto"/>
                          <a:cs typeface="Roboto"/>
                          <a:sym typeface="Roboto"/>
                        </a:rPr>
                        <a:t>Short names, first name, or any simple combination.</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600" dirty="0">
                          <a:latin typeface="Roboto"/>
                          <a:ea typeface="Roboto"/>
                          <a:cs typeface="Roboto"/>
                          <a:sym typeface="Roboto"/>
                        </a:rPr>
                        <a:t>Password is easy to obtain through social engineering.</a:t>
                      </a:r>
                      <a:endParaRPr sz="36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1834650">
                <a:tc>
                  <a:txBody>
                    <a:bodyPr/>
                    <a:lstStyle/>
                    <a:p>
                      <a:pPr marL="0" lvl="0" indent="0" algn="l" rtl="0">
                        <a:spcBef>
                          <a:spcPts val="0"/>
                        </a:spcBef>
                        <a:spcAft>
                          <a:spcPts val="0"/>
                        </a:spcAft>
                        <a:buNone/>
                      </a:pPr>
                      <a:r>
                        <a:rPr lang="en-US" sz="3600">
                          <a:latin typeface="Roboto"/>
                          <a:ea typeface="Roboto"/>
                          <a:cs typeface="Roboto"/>
                          <a:sym typeface="Roboto"/>
                        </a:rPr>
                        <a:t>Misconfigured Security Controls</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600">
                          <a:latin typeface="Roboto"/>
                          <a:ea typeface="Roboto"/>
                          <a:cs typeface="Roboto"/>
                          <a:sym typeface="Roboto"/>
                        </a:rPr>
                        <a:t>Improper controls are implemented leaving systems vulnerable to exploits.</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600" dirty="0">
                          <a:latin typeface="Roboto"/>
                          <a:ea typeface="Roboto"/>
                          <a:cs typeface="Roboto"/>
                          <a:sym typeface="Roboto"/>
                        </a:rPr>
                        <a:t>Allows unauthorized access.</a:t>
                      </a:r>
                      <a:endParaRPr sz="36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1834650">
                <a:tc>
                  <a:txBody>
                    <a:bodyPr/>
                    <a:lstStyle/>
                    <a:p>
                      <a:pPr marL="0" lvl="0" indent="0" algn="l" rtl="0">
                        <a:spcBef>
                          <a:spcPts val="0"/>
                        </a:spcBef>
                        <a:spcAft>
                          <a:spcPts val="0"/>
                        </a:spcAft>
                        <a:buNone/>
                      </a:pPr>
                      <a:r>
                        <a:rPr lang="en-US" sz="3600">
                          <a:latin typeface="Roboto"/>
                          <a:ea typeface="Roboto"/>
                          <a:cs typeface="Roboto"/>
                          <a:sym typeface="Roboto"/>
                        </a:rPr>
                        <a:t>Confidential Data Improperly Secured</a:t>
                      </a:r>
                      <a:endParaRPr sz="36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600" dirty="0">
                          <a:latin typeface="Roboto"/>
                          <a:ea typeface="Roboto"/>
                          <a:cs typeface="Roboto"/>
                          <a:sym typeface="Roboto"/>
                        </a:rPr>
                        <a:t>Confidential data, such as user login information, is easily accessible with no security.</a:t>
                      </a:r>
                      <a:endParaRPr sz="36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600" dirty="0">
                          <a:latin typeface="Roboto"/>
                          <a:ea typeface="Roboto"/>
                          <a:cs typeface="Roboto"/>
                          <a:sym typeface="Roboto"/>
                        </a:rPr>
                        <a:t>Database server configuration information easily accessible. </a:t>
                      </a:r>
                      <a:endParaRPr sz="36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pic>
        <p:nvPicPr>
          <p:cNvPr id="2376" name="Google Shape;2376;p14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77" name="Google Shape;2377;p142"/>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a:t>
            </a:fld>
            <a:endParaRPr sz="1600"/>
          </a:p>
        </p:txBody>
      </p:sp>
      <p:sp>
        <p:nvSpPr>
          <p:cNvPr id="2378" name="Google Shape;2378;p142"/>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79" name="Google Shape;2379;p142"/>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14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Open Web Port (Port 80) </a:t>
            </a:r>
            <a:endParaRPr/>
          </a:p>
        </p:txBody>
      </p:sp>
      <p:sp>
        <p:nvSpPr>
          <p:cNvPr id="2385" name="Google Shape;2385;p1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86" name="Google Shape;2386;p143"/>
          <p:cNvSpPr txBox="1">
            <a:spLocks noGrp="1"/>
          </p:cNvSpPr>
          <p:nvPr>
            <p:ph type="body" idx="3"/>
          </p:nvPr>
        </p:nvSpPr>
        <p:spPr>
          <a:xfrm>
            <a:off x="717425" y="2216475"/>
            <a:ext cx="11160000" cy="9866700"/>
          </a:xfrm>
          <a:prstGeom prst="rect">
            <a:avLst/>
          </a:prstGeom>
        </p:spPr>
        <p:txBody>
          <a:bodyPr spcFirstLastPara="1" wrap="square" lIns="1219000" tIns="0" rIns="1219000" bIns="2437975" anchor="t" anchorCtr="0">
            <a:noAutofit/>
          </a:bodyPr>
          <a:lstStyle/>
          <a:p>
            <a:pPr marL="914400" lvl="0" indent="0" algn="l" rtl="0">
              <a:lnSpc>
                <a:spcPct val="115000"/>
              </a:lnSpc>
              <a:spcBef>
                <a:spcPts val="0"/>
              </a:spcBef>
              <a:spcAft>
                <a:spcPts val="0"/>
              </a:spcAft>
              <a:buNone/>
            </a:pPr>
            <a:endParaRPr lang="en-US" sz="4400" dirty="0">
              <a:solidFill>
                <a:schemeClr val="dk1"/>
              </a:solidFill>
            </a:endParaRPr>
          </a:p>
          <a:p>
            <a:pPr marL="914400" lvl="0" indent="0" algn="l" rtl="0">
              <a:lnSpc>
                <a:spcPct val="115000"/>
              </a:lnSpc>
              <a:spcBef>
                <a:spcPts val="1000"/>
              </a:spcBef>
              <a:spcAft>
                <a:spcPts val="0"/>
              </a:spcAft>
              <a:buNone/>
            </a:pPr>
            <a:endParaRPr lang="en-US" sz="4400" dirty="0">
              <a:solidFill>
                <a:schemeClr val="dk1"/>
              </a:solidFill>
            </a:endParaRPr>
          </a:p>
          <a:p>
            <a:pPr marL="914400" lvl="0" indent="0" algn="l" rtl="0">
              <a:lnSpc>
                <a:spcPct val="115000"/>
              </a:lnSpc>
              <a:spcBef>
                <a:spcPts val="1000"/>
              </a:spcBef>
              <a:spcAft>
                <a:spcPts val="0"/>
              </a:spcAft>
              <a:buNone/>
            </a:pPr>
            <a:endParaRPr lang="en-US" sz="4400"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Network scan shows:</a:t>
            </a:r>
            <a:endParaRPr lang="en-US" sz="8500" dirty="0">
              <a:solidFill>
                <a:schemeClr val="dk1"/>
              </a:solidFill>
            </a:endParaRPr>
          </a:p>
          <a:p>
            <a:pPr marL="1371600" lvl="1" indent="-508000" algn="l" rtl="0">
              <a:lnSpc>
                <a:spcPct val="115000"/>
              </a:lnSpc>
              <a:spcBef>
                <a:spcPts val="0"/>
              </a:spcBef>
              <a:spcAft>
                <a:spcPts val="0"/>
              </a:spcAft>
              <a:buClr>
                <a:schemeClr val="dk1"/>
              </a:buClr>
              <a:buSzPts val="4400"/>
              <a:buChar char="○"/>
            </a:pPr>
            <a:r>
              <a:rPr lang="en-US" sz="4400" dirty="0">
                <a:solidFill>
                  <a:schemeClr val="dk1"/>
                </a:solidFill>
              </a:rPr>
              <a:t>IP addresses &amp; ranges</a:t>
            </a:r>
          </a:p>
          <a:p>
            <a:pPr marL="1371600" lvl="1" indent="-508000" algn="l" rtl="0">
              <a:lnSpc>
                <a:spcPct val="115000"/>
              </a:lnSpc>
              <a:spcBef>
                <a:spcPts val="0"/>
              </a:spcBef>
              <a:spcAft>
                <a:spcPts val="0"/>
              </a:spcAft>
              <a:buClr>
                <a:schemeClr val="dk1"/>
              </a:buClr>
              <a:buSzPts val="4400"/>
              <a:buChar char="○"/>
            </a:pPr>
            <a:r>
              <a:rPr lang="en-US" sz="4400" dirty="0">
                <a:solidFill>
                  <a:schemeClr val="dk1"/>
                </a:solidFill>
              </a:rPr>
              <a:t>Open ports</a:t>
            </a:r>
          </a:p>
          <a:p>
            <a:pPr marL="1371600" lvl="1" indent="-508000" algn="l" rtl="0">
              <a:lnSpc>
                <a:spcPct val="115000"/>
              </a:lnSpc>
              <a:spcBef>
                <a:spcPts val="1000"/>
              </a:spcBef>
              <a:spcAft>
                <a:spcPts val="1000"/>
              </a:spcAft>
              <a:buClr>
                <a:schemeClr val="dk1"/>
              </a:buClr>
              <a:buSzPts val="4400"/>
              <a:buChar char="○"/>
            </a:pPr>
            <a:r>
              <a:rPr lang="en-US" sz="4400" dirty="0">
                <a:solidFill>
                  <a:schemeClr val="dk1"/>
                </a:solidFill>
              </a:rPr>
              <a:t>Running services &amp; versions</a:t>
            </a:r>
          </a:p>
        </p:txBody>
      </p:sp>
      <p:pic>
        <p:nvPicPr>
          <p:cNvPr id="2387" name="Google Shape;2387;p143" descr="Text&#10;&#10;Description automatically generated"/>
          <p:cNvPicPr preferRelativeResize="0"/>
          <p:nvPr/>
        </p:nvPicPr>
        <p:blipFill rotWithShape="1">
          <a:blip r:embed="rId3">
            <a:alphaModFix/>
          </a:blip>
          <a:srcRect t="65658"/>
          <a:stretch/>
        </p:blipFill>
        <p:spPr>
          <a:xfrm>
            <a:off x="12076400" y="4367450"/>
            <a:ext cx="11583825" cy="4050999"/>
          </a:xfrm>
          <a:prstGeom prst="rect">
            <a:avLst/>
          </a:prstGeom>
          <a:noFill/>
          <a:ln>
            <a:noFill/>
          </a:ln>
        </p:spPr>
      </p:pic>
      <p:pic>
        <p:nvPicPr>
          <p:cNvPr id="2388" name="Google Shape;2388;p143" descr="Text&#10;&#10;Description automatically generated"/>
          <p:cNvPicPr preferRelativeResize="0"/>
          <p:nvPr/>
        </p:nvPicPr>
        <p:blipFill>
          <a:blip r:embed="rId4">
            <a:alphaModFix/>
          </a:blip>
          <a:stretch>
            <a:fillRect/>
          </a:stretch>
        </p:blipFill>
        <p:spPr>
          <a:xfrm>
            <a:off x="12076400" y="8586525"/>
            <a:ext cx="11583824" cy="4668475"/>
          </a:xfrm>
          <a:prstGeom prst="rect">
            <a:avLst/>
          </a:prstGeom>
          <a:noFill/>
          <a:ln>
            <a:noFill/>
          </a:ln>
        </p:spPr>
      </p:pic>
      <p:pic>
        <p:nvPicPr>
          <p:cNvPr id="2389" name="Google Shape;2389;p143" descr="Text&#10;&#10;Description automatically generated"/>
          <p:cNvPicPr preferRelativeResize="0"/>
          <p:nvPr/>
        </p:nvPicPr>
        <p:blipFill rotWithShape="1">
          <a:blip r:embed="rId3">
            <a:alphaModFix/>
          </a:blip>
          <a:srcRect b="80340"/>
          <a:stretch/>
        </p:blipFill>
        <p:spPr>
          <a:xfrm>
            <a:off x="12076400" y="1880325"/>
            <a:ext cx="11583825" cy="2319050"/>
          </a:xfrm>
          <a:prstGeom prst="rect">
            <a:avLst/>
          </a:prstGeom>
          <a:noFill/>
          <a:ln>
            <a:noFill/>
          </a:ln>
        </p:spPr>
      </p:pic>
    </p:spTree>
    <p:extLst>
      <p:ext uri="{BB962C8B-B14F-4D97-AF65-F5344CB8AC3E}">
        <p14:creationId xmlns:p14="http://schemas.microsoft.com/office/powerpoint/2010/main" val="287070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User Enumeration - WordPress Website</a:t>
            </a:r>
            <a:endParaRPr/>
          </a:p>
        </p:txBody>
      </p:sp>
      <p:sp>
        <p:nvSpPr>
          <p:cNvPr id="2395" name="Google Shape;2395;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396" name="Google Shape;2396;p144"/>
          <p:cNvSpPr txBox="1">
            <a:spLocks noGrp="1"/>
          </p:cNvSpPr>
          <p:nvPr>
            <p:ph type="body" idx="3"/>
          </p:nvPr>
        </p:nvSpPr>
        <p:spPr>
          <a:xfrm>
            <a:off x="703375" y="2295400"/>
            <a:ext cx="22942800" cy="50322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a:solidFill>
                  <a:schemeClr val="dk1"/>
                </a:solidFill>
              </a:rPr>
              <a:t>Exploit identified</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WPScan </a:t>
            </a:r>
            <a:endParaRPr sz="4400">
              <a:solidFill>
                <a:schemeClr val="dk1"/>
              </a:solidFill>
            </a:endParaRPr>
          </a:p>
          <a:p>
            <a:pPr marL="914400" lvl="0" indent="-508000" algn="l" rtl="0">
              <a:lnSpc>
                <a:spcPct val="115000"/>
              </a:lnSpc>
              <a:spcBef>
                <a:spcPts val="1000"/>
              </a:spcBef>
              <a:spcAft>
                <a:spcPts val="1000"/>
              </a:spcAft>
              <a:buClr>
                <a:schemeClr val="dk1"/>
              </a:buClr>
              <a:buSzPts val="4400"/>
              <a:buChar char="●"/>
            </a:pPr>
            <a:r>
              <a:rPr lang="en-US" sz="4400">
                <a:solidFill>
                  <a:schemeClr val="dk1"/>
                </a:solidFill>
              </a:rPr>
              <a:t>wpscan --url http://192.168.1.110/wordpress --enumerate u</a:t>
            </a:r>
            <a:endParaRPr sz="4400" b="1" i="1">
              <a:solidFill>
                <a:schemeClr val="dk1"/>
              </a:solidFill>
            </a:endParaRPr>
          </a:p>
        </p:txBody>
      </p:sp>
      <p:pic>
        <p:nvPicPr>
          <p:cNvPr id="2397" name="Google Shape;2397;p144"/>
          <p:cNvPicPr preferRelativeResize="0"/>
          <p:nvPr/>
        </p:nvPicPr>
        <p:blipFill rotWithShape="1">
          <a:blip r:embed="rId3">
            <a:alphaModFix/>
          </a:blip>
          <a:srcRect t="40112" r="44391" b="31520"/>
          <a:stretch/>
        </p:blipFill>
        <p:spPr>
          <a:xfrm>
            <a:off x="978437" y="6298900"/>
            <a:ext cx="22392676" cy="593800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1320</Words>
  <Application>Microsoft Office PowerPoint</Application>
  <PresentationFormat>Custom</PresentationFormat>
  <Paragraphs>188</Paragraphs>
  <Slides>17</Slides>
  <Notes>16</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17</vt:i4>
      </vt:variant>
    </vt:vector>
  </HeadingPairs>
  <TitlesOfParts>
    <vt:vector size="36" baseType="lpstr">
      <vt:lpstr>Bree Serif</vt:lpstr>
      <vt:lpstr>Helvetica Neue</vt:lpstr>
      <vt:lpstr>Poppins Medium</vt:lpstr>
      <vt:lpstr>Poppins</vt:lpstr>
      <vt:lpstr>Inconsolata</vt:lpstr>
      <vt:lpstr>Roboto Light</vt:lpstr>
      <vt:lpstr>Lato Light</vt:lpstr>
      <vt:lpstr>Roboto Black</vt:lpstr>
      <vt:lpstr>Roboto Thin</vt:lpstr>
      <vt:lpstr>Calibri</vt:lpstr>
      <vt:lpstr>Roboto Medium</vt:lpstr>
      <vt:lpstr>Arial</vt:lpstr>
      <vt:lpstr>Roboto</vt:lpstr>
      <vt:lpstr>Georgia</vt:lpstr>
      <vt:lpstr>Amatic SC</vt:lpstr>
      <vt:lpstr>Office Theme</vt:lpstr>
      <vt:lpstr>Simple Light</vt:lpstr>
      <vt:lpstr>2_Custom Design</vt:lpstr>
      <vt:lpstr>Simple Light</vt:lpstr>
      <vt:lpstr>X-CORP   Security Engineering:  CSIRT Division Attack, Defense &amp; Analysis of X-CORP’S Network</vt:lpstr>
      <vt:lpstr>Table of Contents – Red Team</vt:lpstr>
      <vt:lpstr>Network Topology &amp; Critical Vulnerabilities </vt:lpstr>
      <vt:lpstr>Network Topology</vt:lpstr>
      <vt:lpstr>Critical Vulnerabilities: Target 1</vt:lpstr>
      <vt:lpstr>Critical Vulnerabilities: Target 1</vt:lpstr>
      <vt:lpstr>Exploits Used </vt:lpstr>
      <vt:lpstr>Exploitation: Open Web Port (Port 80) </vt:lpstr>
      <vt:lpstr>Exploitation: User Enumeration - WordPress Website</vt:lpstr>
      <vt:lpstr>Exploitation: Unfiltered SSH Port (Port 22)</vt:lpstr>
      <vt:lpstr>Exploitation: Weak User Credentials</vt:lpstr>
      <vt:lpstr>Exploitation: Confidential Data Improperly Secured</vt:lpstr>
      <vt:lpstr>Exploitation: Misconfigured Security Controls</vt:lpstr>
      <vt:lpstr>Avoiding Detection </vt:lpstr>
      <vt:lpstr>Stealth Exploitation of Open Web Port</vt:lpstr>
      <vt:lpstr>Stealth Exploitation of Enumeration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X-CORP   Security Engineering:  “Abdi” Division Attack, Defense &amp; Analysis of a Vulnerable Network</dc:title>
  <dc:creator>Abdi Eleie</dc:creator>
  <cp:lastModifiedBy>Abdi Eleie</cp:lastModifiedBy>
  <cp:revision>4</cp:revision>
  <dcterms:modified xsi:type="dcterms:W3CDTF">2021-07-01T03:08:03Z</dcterms:modified>
</cp:coreProperties>
</file>